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Override1.xml" ContentType="application/vnd.openxmlformats-officedocument.themeOverr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Override2.xml" ContentType="application/vnd.openxmlformats-officedocument.themeOverr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Override3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Override4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5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6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7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8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Override9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Override10.xml" ContentType="application/vnd.openxmlformats-officedocument.themeOverr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Override11.xml" ContentType="application/vnd.openxmlformats-officedocument.themeOverr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Override12.xml" ContentType="application/vnd.openxmlformats-officedocument.themeOverr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Override13.xml" ContentType="application/vnd.openxmlformats-officedocument.themeOverr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Override14.xml" ContentType="application/vnd.openxmlformats-officedocument.themeOverr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Override15.xml" ContentType="application/vnd.openxmlformats-officedocument.themeOverr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heme/themeOverride16.xml" ContentType="application/vnd.openxmlformats-officedocument.themeOverr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heme/themeOverride17.xml" ContentType="application/vnd.openxmlformats-officedocument.themeOverr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Override18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heme/themeOverride19.xml" ContentType="application/vnd.openxmlformats-officedocument.themeOverr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heme/themeOverride20.xml" ContentType="application/vnd.openxmlformats-officedocument.themeOverr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Override21.xml" ContentType="application/vnd.openxmlformats-officedocument.themeOverr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Override22.xml" ContentType="application/vnd.openxmlformats-officedocument.themeOverr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Override23.xml" ContentType="application/vnd.openxmlformats-officedocument.themeOverr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heme/themeOverride24.xml" ContentType="application/vnd.openxmlformats-officedocument.themeOverr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heme/themeOverride25.xml" ContentType="application/vnd.openxmlformats-officedocument.themeOverr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heme/themeOverride26.xml" ContentType="application/vnd.openxmlformats-officedocument.themeOverr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heme/themeOverride27.xml" ContentType="application/vnd.openxmlformats-officedocument.themeOverr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heme/themeOverride28.xml" ContentType="application/vnd.openxmlformats-officedocument.themeOverr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Override29.xml" ContentType="application/vnd.openxmlformats-officedocument.themeOverride+xml"/>
  <Override PartName="/ppt/tags/tag187.xml" ContentType="application/vnd.openxmlformats-officedocument.presentationml.tags+xml"/>
  <Override PartName="/ppt/theme/themeOverride30.xml" ContentType="application/vnd.openxmlformats-officedocument.themeOverride+xml"/>
  <Override PartName="/ppt/tags/tag188.xml" ContentType="application/vnd.openxmlformats-officedocument.presentationml.tags+xml"/>
  <Override PartName="/ppt/theme/themeOverride31.xml" ContentType="application/vnd.openxmlformats-officedocument.themeOverr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heme/themeOverride32.xml" ContentType="application/vnd.openxmlformats-officedocument.themeOverr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heme/themeOverride33.xml" ContentType="application/vnd.openxmlformats-officedocument.themeOverride+xml"/>
  <Override PartName="/ppt/tags/tag19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omments/modernComment_1BE_CED283C5.xml" ContentType="application/vnd.ms-powerpoint.comments+xml"/>
  <Override PartName="/ppt/tags/tag20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C1_23814207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4"/>
    <p:sldMasterId id="2147483807" r:id="rId5"/>
  </p:sldMasterIdLst>
  <p:notesMasterIdLst>
    <p:notesMasterId r:id="rId16"/>
  </p:notesMasterIdLst>
  <p:handoutMasterIdLst>
    <p:handoutMasterId r:id="rId17"/>
  </p:handoutMasterIdLst>
  <p:sldIdLst>
    <p:sldId id="269" r:id="rId6"/>
    <p:sldId id="400" r:id="rId7"/>
    <p:sldId id="442" r:id="rId8"/>
    <p:sldId id="446" r:id="rId9"/>
    <p:sldId id="423" r:id="rId10"/>
    <p:sldId id="451" r:id="rId11"/>
    <p:sldId id="449" r:id="rId12"/>
    <p:sldId id="450" r:id="rId13"/>
    <p:sldId id="453" r:id="rId14"/>
    <p:sldId id="452" r:id="rId15"/>
  </p:sldIdLst>
  <p:sldSz cx="9144000" cy="5715000" type="screen16x10"/>
  <p:notesSz cx="6858000" cy="9144000"/>
  <p:custDataLst>
    <p:tags r:id="rId1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75DDEF7-E317-429B-BF48-A5089F5438D6}">
          <p14:sldIdLst>
            <p14:sldId id="269"/>
          </p14:sldIdLst>
        </p14:section>
        <p14:section name="CONTEXT AND BENEFITS" id="{996F7ABE-7FAD-4E54-9AB9-106B9078E4C9}">
          <p14:sldIdLst>
            <p14:sldId id="400"/>
            <p14:sldId id="442"/>
            <p14:sldId id="446"/>
          </p14:sldIdLst>
        </p14:section>
        <p14:section name="APPENDIX" id="{63839023-588A-48D0-A4EC-4CBD85108EE3}">
          <p14:sldIdLst>
            <p14:sldId id="423"/>
            <p14:sldId id="451"/>
            <p14:sldId id="449"/>
            <p14:sldId id="450"/>
            <p14:sldId id="453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11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9CD505-0E63-76BF-B85F-6FCC50EE6EA0}" name="Tracey Brook" initials="TB" userId="S::Tracey.Brook@health.qld.gov.au::680e150b-dfea-4131-a44c-29a2157106e0" providerId="AD"/>
  <p188:author id="{07029234-D581-B262-0FDE-5DE45EDADCA4}" name="Alana Myers" initials="AM" userId="S::Alana.Myers@health.qld.gov.au::9d7792fa-77dd-43f8-848f-0c4a22287e7f" providerId="AD"/>
  <p188:author id="{B67EDB64-0430-ECFD-F8CB-734657E6A0D6}" name="Alana Myers" initials="AM" userId="S::alana.myers@health.qld.gov.au::9d7792fa-77dd-43f8-848f-0c4a22287e7f" providerId="AD"/>
  <p188:author id="{54A2E19D-A19D-8D66-4428-F3E926B157E8}" name="Michelle Havell" initials="MH" userId="S::Michelle.Havell@health.qld.gov.au::f6f7861a-ff6a-4685-9086-127912e3d5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" initials="D" lastIdx="1" clrIdx="0">
    <p:extLst>
      <p:ext uri="{19B8F6BF-5375-455C-9EA6-DF929625EA0E}">
        <p15:presenceInfo xmlns:p15="http://schemas.microsoft.com/office/powerpoint/2012/main" userId="S::dominique.fisher@au.ey.com::903045fb-a554-4600-a712-ebb39abd4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E"/>
    <a:srgbClr val="2D9F9B"/>
    <a:srgbClr val="BB6F7A"/>
    <a:srgbClr val="404040"/>
    <a:srgbClr val="E7E6E7"/>
    <a:srgbClr val="006699"/>
    <a:srgbClr val="DCF1EF"/>
    <a:srgbClr val="F0DEDF"/>
    <a:srgbClr val="FFFFFE"/>
    <a:srgbClr val="003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32" autoAdjust="0"/>
  </p:normalViewPr>
  <p:slideViewPr>
    <p:cSldViewPr snapToGrid="0">
      <p:cViewPr varScale="1">
        <p:scale>
          <a:sx n="129" d="100"/>
          <a:sy n="129" d="100"/>
        </p:scale>
        <p:origin x="1098" y="108"/>
      </p:cViewPr>
      <p:guideLst>
        <p:guide orient="horz" pos="643"/>
        <p:guide pos="204"/>
        <p:guide pos="5534"/>
        <p:guide orient="horz" pos="31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modernComment_1BE_CED283C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B4C514-B0E6-4921-B119-68F47938FB5C}" authorId="{54A2E19D-A19D-8D66-4428-F3E926B157E8}" created="2023-04-26T02:41:00.4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69902789" sldId="446"/>
      <ac:graphicFrameMk id="6" creationId="{33E0E556-560D-4E98-8A8F-96C1DC5D52FC}"/>
      <ac:tblMk/>
      <ac:tcMk rowId="10007" colId="20004"/>
      <ac:txMk cp="0" len="4">
        <ac:context len="5" hash="48784210"/>
      </ac:txMk>
    </ac:txMkLst>
    <p188:pos x="7666934" y="2495993"/>
    <p188:txBody>
      <a:bodyPr/>
      <a:lstStyle/>
      <a:p>
        <a:r>
          <a:rPr lang="en-AU"/>
          <a:t>you could put in here the running costs of the buses and the recruitment to the EN roles</a:t>
        </a:r>
      </a:p>
    </p188:txBody>
  </p188:cm>
</p188:cmLst>
</file>

<file path=ppt/comments/modernComment_1C1_238142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FD0FB0-6FC3-434D-8717-0625DA54708F}" authorId="{54A2E19D-A19D-8D66-4428-F3E926B157E8}" created="2023-04-26T02:50:13.4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95673607" sldId="449"/>
      <ac:graphicFrameMk id="3" creationId="{192208D7-3F70-47A9-AAFC-4BD604314D7B}"/>
      <ac:tblMk/>
      <ac:tcMk rowId="628847093" colId="1523840050"/>
      <ac:txMk cp="0" len="125">
        <ac:context len="193" hash="1494840482"/>
      </ac:txMk>
    </ac:txMkLst>
    <p188:pos x="5310195" y="494419"/>
    <p188:txBody>
      <a:bodyPr/>
      <a:lstStyle/>
      <a:p>
        <a:r>
          <a:rPr lang="en-AU"/>
          <a:t>who are the other transport providers that we can list here?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E9658-A375-4ADE-AC83-BAD0CC3E2CF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EE81034-63EA-4DA0-8479-F5E440E04044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EFF9FE"/>
        </a:solidFill>
        <a:ln>
          <a:solidFill>
            <a:srgbClr val="EFF9FE"/>
          </a:solidFill>
        </a:ln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Improved Patient Experience</a:t>
          </a:r>
        </a:p>
      </dgm:t>
    </dgm:pt>
    <dgm:pt modelId="{D0111397-5367-44FB-93E3-074197890A5A}" type="parTrans" cxnId="{6C68A584-EECD-43E4-9286-77AE9EF2FDD5}">
      <dgm:prSet/>
      <dgm:spPr/>
      <dgm:t>
        <a:bodyPr/>
        <a:lstStyle/>
        <a:p>
          <a:endParaRPr lang="en-AU"/>
        </a:p>
      </dgm:t>
    </dgm:pt>
    <dgm:pt modelId="{11AD65A8-4BFE-4FF9-A361-A839554D6B47}" type="sibTrans" cxnId="{6C68A584-EECD-43E4-9286-77AE9EF2FDD5}">
      <dgm:prSet/>
      <dgm:spPr/>
      <dgm:t>
        <a:bodyPr/>
        <a:lstStyle/>
        <a:p>
          <a:endParaRPr lang="en-AU"/>
        </a:p>
      </dgm:t>
    </dgm:pt>
    <dgm:pt modelId="{4364E21F-246B-4835-AD98-9E1F6C6C1AE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EFF9FE"/>
          </a:solidFill>
        </a:ln>
      </dgm:spPr>
      <dgm:t>
        <a:bodyPr/>
        <a:lstStyle/>
        <a:p>
          <a:r>
            <a:rPr lang="en-AU" dirty="0"/>
            <a:t>Improved Customer Satisfaction Score (CSAT)</a:t>
          </a:r>
        </a:p>
      </dgm:t>
    </dgm:pt>
    <dgm:pt modelId="{15CD41B7-E6EE-4C6D-8515-42604CCB2DBF}" type="parTrans" cxnId="{82ED42B4-0F85-41EA-8C92-E6FA72332234}">
      <dgm:prSet/>
      <dgm:spPr/>
      <dgm:t>
        <a:bodyPr/>
        <a:lstStyle/>
        <a:p>
          <a:endParaRPr lang="en-AU"/>
        </a:p>
      </dgm:t>
    </dgm:pt>
    <dgm:pt modelId="{1D2632B6-CD5D-4E8F-80C7-3D05FA21ADB9}" type="sibTrans" cxnId="{82ED42B4-0F85-41EA-8C92-E6FA72332234}">
      <dgm:prSet/>
      <dgm:spPr/>
      <dgm:t>
        <a:bodyPr/>
        <a:lstStyle/>
        <a:p>
          <a:endParaRPr lang="en-AU"/>
        </a:p>
      </dgm:t>
    </dgm:pt>
    <dgm:pt modelId="{B97B424B-AFA0-4DB4-BA21-5AF1ED73553C}" type="pres">
      <dgm:prSet presAssocID="{C60E9658-A375-4ADE-AC83-BAD0CC3E2CFD}" presName="Name0" presStyleCnt="0">
        <dgm:presLayoutVars>
          <dgm:dir/>
          <dgm:animLvl val="lvl"/>
          <dgm:resizeHandles/>
        </dgm:presLayoutVars>
      </dgm:prSet>
      <dgm:spPr/>
    </dgm:pt>
    <dgm:pt modelId="{A3A6F7D4-4768-425B-B460-96C3B0852D86}" type="pres">
      <dgm:prSet presAssocID="{4EE81034-63EA-4DA0-8479-F5E440E04044}" presName="linNode" presStyleCnt="0"/>
      <dgm:spPr/>
    </dgm:pt>
    <dgm:pt modelId="{DD937F68-B651-46AA-9D7D-9DD1FAC060A3}" type="pres">
      <dgm:prSet presAssocID="{4EE81034-63EA-4DA0-8479-F5E440E04044}" presName="parentShp" presStyleLbl="node1" presStyleIdx="0" presStyleCnt="1">
        <dgm:presLayoutVars>
          <dgm:bulletEnabled val="1"/>
        </dgm:presLayoutVars>
      </dgm:prSet>
      <dgm:spPr/>
    </dgm:pt>
    <dgm:pt modelId="{F23022BF-621B-47C5-A2FD-EF4182FDBDB5}" type="pres">
      <dgm:prSet presAssocID="{4EE81034-63EA-4DA0-8479-F5E440E04044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6FC24C21-A501-4984-825C-99FF3B82CFFA}" type="presOf" srcId="{4EE81034-63EA-4DA0-8479-F5E440E04044}" destId="{DD937F68-B651-46AA-9D7D-9DD1FAC060A3}" srcOrd="0" destOrd="0" presId="urn:microsoft.com/office/officeart/2005/8/layout/vList6"/>
    <dgm:cxn modelId="{6C68A584-EECD-43E4-9286-77AE9EF2FDD5}" srcId="{C60E9658-A375-4ADE-AC83-BAD0CC3E2CFD}" destId="{4EE81034-63EA-4DA0-8479-F5E440E04044}" srcOrd="0" destOrd="0" parTransId="{D0111397-5367-44FB-93E3-074197890A5A}" sibTransId="{11AD65A8-4BFE-4FF9-A361-A839554D6B47}"/>
    <dgm:cxn modelId="{82ED42B4-0F85-41EA-8C92-E6FA72332234}" srcId="{4EE81034-63EA-4DA0-8479-F5E440E04044}" destId="{4364E21F-246B-4835-AD98-9E1F6C6C1AE1}" srcOrd="0" destOrd="0" parTransId="{15CD41B7-E6EE-4C6D-8515-42604CCB2DBF}" sibTransId="{1D2632B6-CD5D-4E8F-80C7-3D05FA21ADB9}"/>
    <dgm:cxn modelId="{9087D7D0-FEFE-4F91-AE69-6EDAAB789D08}" type="presOf" srcId="{4364E21F-246B-4835-AD98-9E1F6C6C1AE1}" destId="{F23022BF-621B-47C5-A2FD-EF4182FDBDB5}" srcOrd="0" destOrd="0" presId="urn:microsoft.com/office/officeart/2005/8/layout/vList6"/>
    <dgm:cxn modelId="{2D5C66E0-CB85-4108-A378-E7B7472C6BAF}" type="presOf" srcId="{C60E9658-A375-4ADE-AC83-BAD0CC3E2CFD}" destId="{B97B424B-AFA0-4DB4-BA21-5AF1ED73553C}" srcOrd="0" destOrd="0" presId="urn:microsoft.com/office/officeart/2005/8/layout/vList6"/>
    <dgm:cxn modelId="{E44FF76C-3CBF-4695-8574-CA6E1441539F}" type="presParOf" srcId="{B97B424B-AFA0-4DB4-BA21-5AF1ED73553C}" destId="{A3A6F7D4-4768-425B-B460-96C3B0852D86}" srcOrd="0" destOrd="0" presId="urn:microsoft.com/office/officeart/2005/8/layout/vList6"/>
    <dgm:cxn modelId="{79E969E4-490D-4CD2-9B0F-A3FAE94E5519}" type="presParOf" srcId="{A3A6F7D4-4768-425B-B460-96C3B0852D86}" destId="{DD937F68-B651-46AA-9D7D-9DD1FAC060A3}" srcOrd="0" destOrd="0" presId="urn:microsoft.com/office/officeart/2005/8/layout/vList6"/>
    <dgm:cxn modelId="{97CCC21E-18B1-45FB-BDA7-1735B72C9DE3}" type="presParOf" srcId="{A3A6F7D4-4768-425B-B460-96C3B0852D86}" destId="{F23022BF-621B-47C5-A2FD-EF4182FDB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E9658-A375-4ADE-AC83-BAD0CC3E2CF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EE81034-63EA-4DA0-8479-F5E440E04044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DCF1EF"/>
        </a:solidFill>
        <a:ln>
          <a:noFill/>
        </a:ln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Reduced costs</a:t>
          </a:r>
        </a:p>
      </dgm:t>
    </dgm:pt>
    <dgm:pt modelId="{D0111397-5367-44FB-93E3-074197890A5A}" type="parTrans" cxnId="{6C68A584-EECD-43E4-9286-77AE9EF2FDD5}">
      <dgm:prSet/>
      <dgm:spPr/>
      <dgm:t>
        <a:bodyPr/>
        <a:lstStyle/>
        <a:p>
          <a:endParaRPr lang="en-AU"/>
        </a:p>
      </dgm:t>
    </dgm:pt>
    <dgm:pt modelId="{11AD65A8-4BFE-4FF9-A361-A839554D6B47}" type="sibTrans" cxnId="{6C68A584-EECD-43E4-9286-77AE9EF2FDD5}">
      <dgm:prSet/>
      <dgm:spPr/>
      <dgm:t>
        <a:bodyPr/>
        <a:lstStyle/>
        <a:p>
          <a:endParaRPr lang="en-AU"/>
        </a:p>
      </dgm:t>
    </dgm:pt>
    <dgm:pt modelId="{4364E21F-246B-4835-AD98-9E1F6C6C1AE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DCF1EF"/>
          </a:solidFill>
        </a:ln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Decreased expenditure to private transport providers</a:t>
          </a:r>
          <a:endParaRPr lang="en-AU" dirty="0"/>
        </a:p>
      </dgm:t>
    </dgm:pt>
    <dgm:pt modelId="{15CD41B7-E6EE-4C6D-8515-42604CCB2DBF}" type="parTrans" cxnId="{82ED42B4-0F85-41EA-8C92-E6FA72332234}">
      <dgm:prSet/>
      <dgm:spPr/>
      <dgm:t>
        <a:bodyPr/>
        <a:lstStyle/>
        <a:p>
          <a:endParaRPr lang="en-AU"/>
        </a:p>
      </dgm:t>
    </dgm:pt>
    <dgm:pt modelId="{1D2632B6-CD5D-4E8F-80C7-3D05FA21ADB9}" type="sibTrans" cxnId="{82ED42B4-0F85-41EA-8C92-E6FA72332234}">
      <dgm:prSet/>
      <dgm:spPr/>
      <dgm:t>
        <a:bodyPr/>
        <a:lstStyle/>
        <a:p>
          <a:endParaRPr lang="en-AU"/>
        </a:p>
      </dgm:t>
    </dgm:pt>
    <dgm:pt modelId="{B97B424B-AFA0-4DB4-BA21-5AF1ED73553C}" type="pres">
      <dgm:prSet presAssocID="{C60E9658-A375-4ADE-AC83-BAD0CC3E2CFD}" presName="Name0" presStyleCnt="0">
        <dgm:presLayoutVars>
          <dgm:dir/>
          <dgm:animLvl val="lvl"/>
          <dgm:resizeHandles/>
        </dgm:presLayoutVars>
      </dgm:prSet>
      <dgm:spPr/>
    </dgm:pt>
    <dgm:pt modelId="{A3A6F7D4-4768-425B-B460-96C3B0852D86}" type="pres">
      <dgm:prSet presAssocID="{4EE81034-63EA-4DA0-8479-F5E440E04044}" presName="linNode" presStyleCnt="0"/>
      <dgm:spPr/>
    </dgm:pt>
    <dgm:pt modelId="{DD937F68-B651-46AA-9D7D-9DD1FAC060A3}" type="pres">
      <dgm:prSet presAssocID="{4EE81034-63EA-4DA0-8479-F5E440E04044}" presName="parentShp" presStyleLbl="node1" presStyleIdx="0" presStyleCnt="1">
        <dgm:presLayoutVars>
          <dgm:bulletEnabled val="1"/>
        </dgm:presLayoutVars>
      </dgm:prSet>
      <dgm:spPr/>
    </dgm:pt>
    <dgm:pt modelId="{F23022BF-621B-47C5-A2FD-EF4182FDBDB5}" type="pres">
      <dgm:prSet presAssocID="{4EE81034-63EA-4DA0-8479-F5E440E04044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6FC24C21-A501-4984-825C-99FF3B82CFFA}" type="presOf" srcId="{4EE81034-63EA-4DA0-8479-F5E440E04044}" destId="{DD937F68-B651-46AA-9D7D-9DD1FAC060A3}" srcOrd="0" destOrd="0" presId="urn:microsoft.com/office/officeart/2005/8/layout/vList6"/>
    <dgm:cxn modelId="{6C68A584-EECD-43E4-9286-77AE9EF2FDD5}" srcId="{C60E9658-A375-4ADE-AC83-BAD0CC3E2CFD}" destId="{4EE81034-63EA-4DA0-8479-F5E440E04044}" srcOrd="0" destOrd="0" parTransId="{D0111397-5367-44FB-93E3-074197890A5A}" sibTransId="{11AD65A8-4BFE-4FF9-A361-A839554D6B47}"/>
    <dgm:cxn modelId="{82ED42B4-0F85-41EA-8C92-E6FA72332234}" srcId="{4EE81034-63EA-4DA0-8479-F5E440E04044}" destId="{4364E21F-246B-4835-AD98-9E1F6C6C1AE1}" srcOrd="0" destOrd="0" parTransId="{15CD41B7-E6EE-4C6D-8515-42604CCB2DBF}" sibTransId="{1D2632B6-CD5D-4E8F-80C7-3D05FA21ADB9}"/>
    <dgm:cxn modelId="{9087D7D0-FEFE-4F91-AE69-6EDAAB789D08}" type="presOf" srcId="{4364E21F-246B-4835-AD98-9E1F6C6C1AE1}" destId="{F23022BF-621B-47C5-A2FD-EF4182FDBDB5}" srcOrd="0" destOrd="0" presId="urn:microsoft.com/office/officeart/2005/8/layout/vList6"/>
    <dgm:cxn modelId="{2D5C66E0-CB85-4108-A378-E7B7472C6BAF}" type="presOf" srcId="{C60E9658-A375-4ADE-AC83-BAD0CC3E2CFD}" destId="{B97B424B-AFA0-4DB4-BA21-5AF1ED73553C}" srcOrd="0" destOrd="0" presId="urn:microsoft.com/office/officeart/2005/8/layout/vList6"/>
    <dgm:cxn modelId="{E44FF76C-3CBF-4695-8574-CA6E1441539F}" type="presParOf" srcId="{B97B424B-AFA0-4DB4-BA21-5AF1ED73553C}" destId="{A3A6F7D4-4768-425B-B460-96C3B0852D86}" srcOrd="0" destOrd="0" presId="urn:microsoft.com/office/officeart/2005/8/layout/vList6"/>
    <dgm:cxn modelId="{79E969E4-490D-4CD2-9B0F-A3FAE94E5519}" type="presParOf" srcId="{A3A6F7D4-4768-425B-B460-96C3B0852D86}" destId="{DD937F68-B651-46AA-9D7D-9DD1FAC060A3}" srcOrd="0" destOrd="0" presId="urn:microsoft.com/office/officeart/2005/8/layout/vList6"/>
    <dgm:cxn modelId="{97CCC21E-18B1-45FB-BDA7-1735B72C9DE3}" type="presParOf" srcId="{A3A6F7D4-4768-425B-B460-96C3B0852D86}" destId="{F23022BF-621B-47C5-A2FD-EF4182FDB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0E9658-A375-4ADE-AC83-BAD0CC3E2CF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EE81034-63EA-4DA0-8479-F5E440E0404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F0DEDF"/>
        </a:solidFill>
        <a:ln>
          <a:noFill/>
        </a:ln>
      </dgm:spPr>
      <dgm:t>
        <a:bodyPr/>
        <a:lstStyle/>
        <a:p>
          <a:r>
            <a:rPr lang="en-AU" sz="1600" dirty="0">
              <a:solidFill>
                <a:schemeClr val="tx1"/>
              </a:solidFill>
            </a:rPr>
            <a:t>Improved Organisational Processes</a:t>
          </a:r>
        </a:p>
      </dgm:t>
    </dgm:pt>
    <dgm:pt modelId="{D0111397-5367-44FB-93E3-074197890A5A}" type="parTrans" cxnId="{6C68A584-EECD-43E4-9286-77AE9EF2FDD5}">
      <dgm:prSet/>
      <dgm:spPr/>
      <dgm:t>
        <a:bodyPr/>
        <a:lstStyle/>
        <a:p>
          <a:endParaRPr lang="en-AU"/>
        </a:p>
      </dgm:t>
    </dgm:pt>
    <dgm:pt modelId="{11AD65A8-4BFE-4FF9-A361-A839554D6B47}" type="sibTrans" cxnId="{6C68A584-EECD-43E4-9286-77AE9EF2FDD5}">
      <dgm:prSet/>
      <dgm:spPr/>
      <dgm:t>
        <a:bodyPr/>
        <a:lstStyle/>
        <a:p>
          <a:endParaRPr lang="en-AU"/>
        </a:p>
      </dgm:t>
    </dgm:pt>
    <dgm:pt modelId="{4364E21F-246B-4835-AD98-9E1F6C6C1AE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solidFill>
            <a:srgbClr val="F0DEDF"/>
          </a:solidFill>
        </a:ln>
      </dgm:spPr>
      <dgm:t>
        <a:bodyPr/>
        <a:lstStyle/>
        <a:p>
          <a:r>
            <a:rPr lang="en-AU" dirty="0"/>
            <a:t>Improved Patient Flow decreased Length of stay within Transfer Unit/IPUs/ED</a:t>
          </a:r>
        </a:p>
      </dgm:t>
    </dgm:pt>
    <dgm:pt modelId="{1D2632B6-CD5D-4E8F-80C7-3D05FA21ADB9}" type="sibTrans" cxnId="{82ED42B4-0F85-41EA-8C92-E6FA72332234}">
      <dgm:prSet/>
      <dgm:spPr/>
      <dgm:t>
        <a:bodyPr/>
        <a:lstStyle/>
        <a:p>
          <a:endParaRPr lang="en-AU"/>
        </a:p>
      </dgm:t>
    </dgm:pt>
    <dgm:pt modelId="{15CD41B7-E6EE-4C6D-8515-42604CCB2DBF}" type="parTrans" cxnId="{82ED42B4-0F85-41EA-8C92-E6FA72332234}">
      <dgm:prSet/>
      <dgm:spPr/>
      <dgm:t>
        <a:bodyPr/>
        <a:lstStyle/>
        <a:p>
          <a:endParaRPr lang="en-AU"/>
        </a:p>
      </dgm:t>
    </dgm:pt>
    <dgm:pt modelId="{8A47AC46-0693-420F-A991-53783B7E449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solidFill>
            <a:srgbClr val="F0DEDF"/>
          </a:solidFill>
        </a:ln>
      </dgm:spPr>
      <dgm:t>
        <a:bodyPr/>
        <a:lstStyle/>
        <a:p>
          <a:r>
            <a:rPr lang="en-AU" dirty="0"/>
            <a:t>Reduced missed appointments for patients requiring transport between campuses</a:t>
          </a:r>
        </a:p>
      </dgm:t>
    </dgm:pt>
    <dgm:pt modelId="{85DA9D1D-0BBB-4890-906C-7BFCB0718B77}" type="sibTrans" cxnId="{387D34EE-384F-4D87-B4D9-680DA6FA7836}">
      <dgm:prSet/>
      <dgm:spPr/>
      <dgm:t>
        <a:bodyPr/>
        <a:lstStyle/>
        <a:p>
          <a:endParaRPr lang="en-AU"/>
        </a:p>
      </dgm:t>
    </dgm:pt>
    <dgm:pt modelId="{628C4275-2881-4894-B9FE-8F88C794B7A2}" type="parTrans" cxnId="{387D34EE-384F-4D87-B4D9-680DA6FA7836}">
      <dgm:prSet/>
      <dgm:spPr/>
      <dgm:t>
        <a:bodyPr/>
        <a:lstStyle/>
        <a:p>
          <a:endParaRPr lang="en-AU"/>
        </a:p>
      </dgm:t>
    </dgm:pt>
    <dgm:pt modelId="{116EA47F-C67A-4148-AB4D-E035EE74FB4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solidFill>
            <a:srgbClr val="F0DEDF"/>
          </a:solidFill>
        </a:ln>
      </dgm:spPr>
      <dgm:t>
        <a:bodyPr/>
        <a:lstStyle/>
        <a:p>
          <a:r>
            <a:rPr lang="en-AU" dirty="0"/>
            <a:t>Support Organisational Values “Access to Health Care”</a:t>
          </a:r>
        </a:p>
      </dgm:t>
    </dgm:pt>
    <dgm:pt modelId="{66B32140-6B95-4ED9-A7AE-F4EE7FB89F05}" type="parTrans" cxnId="{43394E5F-FF19-447A-9A95-D4B4D4747B18}">
      <dgm:prSet/>
      <dgm:spPr/>
      <dgm:t>
        <a:bodyPr/>
        <a:lstStyle/>
        <a:p>
          <a:endParaRPr lang="en-AU"/>
        </a:p>
      </dgm:t>
    </dgm:pt>
    <dgm:pt modelId="{69E84DC4-74B7-4F69-922F-33289D6F2137}" type="sibTrans" cxnId="{43394E5F-FF19-447A-9A95-D4B4D4747B18}">
      <dgm:prSet/>
      <dgm:spPr/>
      <dgm:t>
        <a:bodyPr/>
        <a:lstStyle/>
        <a:p>
          <a:endParaRPr lang="en-AU"/>
        </a:p>
      </dgm:t>
    </dgm:pt>
    <dgm:pt modelId="{B97B424B-AFA0-4DB4-BA21-5AF1ED73553C}" type="pres">
      <dgm:prSet presAssocID="{C60E9658-A375-4ADE-AC83-BAD0CC3E2CFD}" presName="Name0" presStyleCnt="0">
        <dgm:presLayoutVars>
          <dgm:dir/>
          <dgm:animLvl val="lvl"/>
          <dgm:resizeHandles/>
        </dgm:presLayoutVars>
      </dgm:prSet>
      <dgm:spPr/>
    </dgm:pt>
    <dgm:pt modelId="{A3A6F7D4-4768-425B-B460-96C3B0852D86}" type="pres">
      <dgm:prSet presAssocID="{4EE81034-63EA-4DA0-8479-F5E440E04044}" presName="linNode" presStyleCnt="0"/>
      <dgm:spPr/>
    </dgm:pt>
    <dgm:pt modelId="{DD937F68-B651-46AA-9D7D-9DD1FAC060A3}" type="pres">
      <dgm:prSet presAssocID="{4EE81034-63EA-4DA0-8479-F5E440E04044}" presName="parentShp" presStyleLbl="node1" presStyleIdx="0" presStyleCnt="1">
        <dgm:presLayoutVars>
          <dgm:bulletEnabled val="1"/>
        </dgm:presLayoutVars>
      </dgm:prSet>
      <dgm:spPr/>
    </dgm:pt>
    <dgm:pt modelId="{F23022BF-621B-47C5-A2FD-EF4182FDBDB5}" type="pres">
      <dgm:prSet presAssocID="{4EE81034-63EA-4DA0-8479-F5E440E04044}" presName="childShp" presStyleLbl="bgAccFollowNode1" presStyleIdx="0" presStyleCnt="1" custLinFactNeighborX="0" custLinFactNeighborY="4119">
        <dgm:presLayoutVars>
          <dgm:bulletEnabled val="1"/>
        </dgm:presLayoutVars>
      </dgm:prSet>
      <dgm:spPr/>
    </dgm:pt>
  </dgm:ptLst>
  <dgm:cxnLst>
    <dgm:cxn modelId="{4CB7C710-C19E-40B5-9251-66DDB83D1E3F}" type="presOf" srcId="{8A47AC46-0693-420F-A991-53783B7E4494}" destId="{F23022BF-621B-47C5-A2FD-EF4182FDBDB5}" srcOrd="0" destOrd="1" presId="urn:microsoft.com/office/officeart/2005/8/layout/vList6"/>
    <dgm:cxn modelId="{6FC24C21-A501-4984-825C-99FF3B82CFFA}" type="presOf" srcId="{4EE81034-63EA-4DA0-8479-F5E440E04044}" destId="{DD937F68-B651-46AA-9D7D-9DD1FAC060A3}" srcOrd="0" destOrd="0" presId="urn:microsoft.com/office/officeart/2005/8/layout/vList6"/>
    <dgm:cxn modelId="{43394E5F-FF19-447A-9A95-D4B4D4747B18}" srcId="{4EE81034-63EA-4DA0-8479-F5E440E04044}" destId="{116EA47F-C67A-4148-AB4D-E035EE74FB43}" srcOrd="2" destOrd="0" parTransId="{66B32140-6B95-4ED9-A7AE-F4EE7FB89F05}" sibTransId="{69E84DC4-74B7-4F69-922F-33289D6F2137}"/>
    <dgm:cxn modelId="{6C68A584-EECD-43E4-9286-77AE9EF2FDD5}" srcId="{C60E9658-A375-4ADE-AC83-BAD0CC3E2CFD}" destId="{4EE81034-63EA-4DA0-8479-F5E440E04044}" srcOrd="0" destOrd="0" parTransId="{D0111397-5367-44FB-93E3-074197890A5A}" sibTransId="{11AD65A8-4BFE-4FF9-A361-A839554D6B47}"/>
    <dgm:cxn modelId="{82ED42B4-0F85-41EA-8C92-E6FA72332234}" srcId="{4EE81034-63EA-4DA0-8479-F5E440E04044}" destId="{4364E21F-246B-4835-AD98-9E1F6C6C1AE1}" srcOrd="0" destOrd="0" parTransId="{15CD41B7-E6EE-4C6D-8515-42604CCB2DBF}" sibTransId="{1D2632B6-CD5D-4E8F-80C7-3D05FA21ADB9}"/>
    <dgm:cxn modelId="{7DF0E1C1-F4C5-4E57-A3C4-01E29FE85F0E}" type="presOf" srcId="{116EA47F-C67A-4148-AB4D-E035EE74FB43}" destId="{F23022BF-621B-47C5-A2FD-EF4182FDBDB5}" srcOrd="0" destOrd="2" presId="urn:microsoft.com/office/officeart/2005/8/layout/vList6"/>
    <dgm:cxn modelId="{9087D7D0-FEFE-4F91-AE69-6EDAAB789D08}" type="presOf" srcId="{4364E21F-246B-4835-AD98-9E1F6C6C1AE1}" destId="{F23022BF-621B-47C5-A2FD-EF4182FDBDB5}" srcOrd="0" destOrd="0" presId="urn:microsoft.com/office/officeart/2005/8/layout/vList6"/>
    <dgm:cxn modelId="{2D5C66E0-CB85-4108-A378-E7B7472C6BAF}" type="presOf" srcId="{C60E9658-A375-4ADE-AC83-BAD0CC3E2CFD}" destId="{B97B424B-AFA0-4DB4-BA21-5AF1ED73553C}" srcOrd="0" destOrd="0" presId="urn:microsoft.com/office/officeart/2005/8/layout/vList6"/>
    <dgm:cxn modelId="{387D34EE-384F-4D87-B4D9-680DA6FA7836}" srcId="{4EE81034-63EA-4DA0-8479-F5E440E04044}" destId="{8A47AC46-0693-420F-A991-53783B7E4494}" srcOrd="1" destOrd="0" parTransId="{628C4275-2881-4894-B9FE-8F88C794B7A2}" sibTransId="{85DA9D1D-0BBB-4890-906C-7BFCB0718B77}"/>
    <dgm:cxn modelId="{E44FF76C-3CBF-4695-8574-CA6E1441539F}" type="presParOf" srcId="{B97B424B-AFA0-4DB4-BA21-5AF1ED73553C}" destId="{A3A6F7D4-4768-425B-B460-96C3B0852D86}" srcOrd="0" destOrd="0" presId="urn:microsoft.com/office/officeart/2005/8/layout/vList6"/>
    <dgm:cxn modelId="{79E969E4-490D-4CD2-9B0F-A3FAE94E5519}" type="presParOf" srcId="{A3A6F7D4-4768-425B-B460-96C3B0852D86}" destId="{DD937F68-B651-46AA-9D7D-9DD1FAC060A3}" srcOrd="0" destOrd="0" presId="urn:microsoft.com/office/officeart/2005/8/layout/vList6"/>
    <dgm:cxn modelId="{97CCC21E-18B1-45FB-BDA7-1735B72C9DE3}" type="presParOf" srcId="{A3A6F7D4-4768-425B-B460-96C3B0852D86}" destId="{F23022BF-621B-47C5-A2FD-EF4182FDB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E9658-A375-4ADE-AC83-BAD0CC3E2CF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EE81034-63EA-4DA0-8479-F5E440E04044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E7E6E7"/>
        </a:solidFill>
        <a:ln>
          <a:solidFill>
            <a:srgbClr val="E7E6E7"/>
          </a:solidFill>
        </a:ln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Improved Engagement Culture</a:t>
          </a:r>
        </a:p>
      </dgm:t>
    </dgm:pt>
    <dgm:pt modelId="{D0111397-5367-44FB-93E3-074197890A5A}" type="parTrans" cxnId="{6C68A584-EECD-43E4-9286-77AE9EF2FDD5}">
      <dgm:prSet/>
      <dgm:spPr/>
      <dgm:t>
        <a:bodyPr/>
        <a:lstStyle/>
        <a:p>
          <a:endParaRPr lang="en-AU"/>
        </a:p>
      </dgm:t>
    </dgm:pt>
    <dgm:pt modelId="{11AD65A8-4BFE-4FF9-A361-A839554D6B47}" type="sibTrans" cxnId="{6C68A584-EECD-43E4-9286-77AE9EF2FDD5}">
      <dgm:prSet/>
      <dgm:spPr/>
      <dgm:t>
        <a:bodyPr/>
        <a:lstStyle/>
        <a:p>
          <a:endParaRPr lang="en-AU"/>
        </a:p>
      </dgm:t>
    </dgm:pt>
    <dgm:pt modelId="{4364E21F-246B-4835-AD98-9E1F6C6C1AE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E7E6E7"/>
          </a:solidFill>
        </a:ln>
      </dgm:spPr>
      <dgm:t>
        <a:bodyPr/>
        <a:lstStyle/>
        <a:p>
          <a:r>
            <a:rPr lang="en-AU" dirty="0"/>
            <a:t>Improved Employee Engagement Score</a:t>
          </a:r>
        </a:p>
      </dgm:t>
    </dgm:pt>
    <dgm:pt modelId="{15CD41B7-E6EE-4C6D-8515-42604CCB2DBF}" type="parTrans" cxnId="{82ED42B4-0F85-41EA-8C92-E6FA72332234}">
      <dgm:prSet/>
      <dgm:spPr/>
      <dgm:t>
        <a:bodyPr/>
        <a:lstStyle/>
        <a:p>
          <a:endParaRPr lang="en-AU"/>
        </a:p>
      </dgm:t>
    </dgm:pt>
    <dgm:pt modelId="{1D2632B6-CD5D-4E8F-80C7-3D05FA21ADB9}" type="sibTrans" cxnId="{82ED42B4-0F85-41EA-8C92-E6FA72332234}">
      <dgm:prSet/>
      <dgm:spPr/>
      <dgm:t>
        <a:bodyPr/>
        <a:lstStyle/>
        <a:p>
          <a:endParaRPr lang="en-AU"/>
        </a:p>
      </dgm:t>
    </dgm:pt>
    <dgm:pt modelId="{B97B424B-AFA0-4DB4-BA21-5AF1ED73553C}" type="pres">
      <dgm:prSet presAssocID="{C60E9658-A375-4ADE-AC83-BAD0CC3E2CFD}" presName="Name0" presStyleCnt="0">
        <dgm:presLayoutVars>
          <dgm:dir/>
          <dgm:animLvl val="lvl"/>
          <dgm:resizeHandles/>
        </dgm:presLayoutVars>
      </dgm:prSet>
      <dgm:spPr/>
    </dgm:pt>
    <dgm:pt modelId="{A3A6F7D4-4768-425B-B460-96C3B0852D86}" type="pres">
      <dgm:prSet presAssocID="{4EE81034-63EA-4DA0-8479-F5E440E04044}" presName="linNode" presStyleCnt="0"/>
      <dgm:spPr/>
    </dgm:pt>
    <dgm:pt modelId="{DD937F68-B651-46AA-9D7D-9DD1FAC060A3}" type="pres">
      <dgm:prSet presAssocID="{4EE81034-63EA-4DA0-8479-F5E440E04044}" presName="parentShp" presStyleLbl="node1" presStyleIdx="0" presStyleCnt="1">
        <dgm:presLayoutVars>
          <dgm:bulletEnabled val="1"/>
        </dgm:presLayoutVars>
      </dgm:prSet>
      <dgm:spPr/>
    </dgm:pt>
    <dgm:pt modelId="{F23022BF-621B-47C5-A2FD-EF4182FDBDB5}" type="pres">
      <dgm:prSet presAssocID="{4EE81034-63EA-4DA0-8479-F5E440E04044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6FC24C21-A501-4984-825C-99FF3B82CFFA}" type="presOf" srcId="{4EE81034-63EA-4DA0-8479-F5E440E04044}" destId="{DD937F68-B651-46AA-9D7D-9DD1FAC060A3}" srcOrd="0" destOrd="0" presId="urn:microsoft.com/office/officeart/2005/8/layout/vList6"/>
    <dgm:cxn modelId="{6C68A584-EECD-43E4-9286-77AE9EF2FDD5}" srcId="{C60E9658-A375-4ADE-AC83-BAD0CC3E2CFD}" destId="{4EE81034-63EA-4DA0-8479-F5E440E04044}" srcOrd="0" destOrd="0" parTransId="{D0111397-5367-44FB-93E3-074197890A5A}" sibTransId="{11AD65A8-4BFE-4FF9-A361-A839554D6B47}"/>
    <dgm:cxn modelId="{82ED42B4-0F85-41EA-8C92-E6FA72332234}" srcId="{4EE81034-63EA-4DA0-8479-F5E440E04044}" destId="{4364E21F-246B-4835-AD98-9E1F6C6C1AE1}" srcOrd="0" destOrd="0" parTransId="{15CD41B7-E6EE-4C6D-8515-42604CCB2DBF}" sibTransId="{1D2632B6-CD5D-4E8F-80C7-3D05FA21ADB9}"/>
    <dgm:cxn modelId="{9087D7D0-FEFE-4F91-AE69-6EDAAB789D08}" type="presOf" srcId="{4364E21F-246B-4835-AD98-9E1F6C6C1AE1}" destId="{F23022BF-621B-47C5-A2FD-EF4182FDBDB5}" srcOrd="0" destOrd="0" presId="urn:microsoft.com/office/officeart/2005/8/layout/vList6"/>
    <dgm:cxn modelId="{2D5C66E0-CB85-4108-A378-E7B7472C6BAF}" type="presOf" srcId="{C60E9658-A375-4ADE-AC83-BAD0CC3E2CFD}" destId="{B97B424B-AFA0-4DB4-BA21-5AF1ED73553C}" srcOrd="0" destOrd="0" presId="urn:microsoft.com/office/officeart/2005/8/layout/vList6"/>
    <dgm:cxn modelId="{E44FF76C-3CBF-4695-8574-CA6E1441539F}" type="presParOf" srcId="{B97B424B-AFA0-4DB4-BA21-5AF1ED73553C}" destId="{A3A6F7D4-4768-425B-B460-96C3B0852D86}" srcOrd="0" destOrd="0" presId="urn:microsoft.com/office/officeart/2005/8/layout/vList6"/>
    <dgm:cxn modelId="{79E969E4-490D-4CD2-9B0F-A3FAE94E5519}" type="presParOf" srcId="{A3A6F7D4-4768-425B-B460-96C3B0852D86}" destId="{DD937F68-B651-46AA-9D7D-9DD1FAC060A3}" srcOrd="0" destOrd="0" presId="urn:microsoft.com/office/officeart/2005/8/layout/vList6"/>
    <dgm:cxn modelId="{97CCC21E-18B1-45FB-BDA7-1735B72C9DE3}" type="presParOf" srcId="{A3A6F7D4-4768-425B-B460-96C3B0852D86}" destId="{F23022BF-621B-47C5-A2FD-EF4182FDB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022BF-621B-47C5-A2FD-EF4182FDBDB5}">
      <dsp:nvSpPr>
        <dsp:cNvPr id="0" name=""/>
        <dsp:cNvSpPr/>
      </dsp:nvSpPr>
      <dsp:spPr>
        <a:xfrm>
          <a:off x="1621032" y="0"/>
          <a:ext cx="2431548" cy="1340651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rgbClr val="EFF9FE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Improved Customer Satisfaction Score (CSAT)</a:t>
          </a:r>
        </a:p>
      </dsp:txBody>
      <dsp:txXfrm>
        <a:off x="1621032" y="167581"/>
        <a:ext cx="1928804" cy="1005489"/>
      </dsp:txXfrm>
    </dsp:sp>
    <dsp:sp modelId="{DD937F68-B651-46AA-9D7D-9DD1FAC060A3}">
      <dsp:nvSpPr>
        <dsp:cNvPr id="0" name=""/>
        <dsp:cNvSpPr/>
      </dsp:nvSpPr>
      <dsp:spPr>
        <a:xfrm>
          <a:off x="0" y="0"/>
          <a:ext cx="1621032" cy="1340651"/>
        </a:xfrm>
        <a:prstGeom prst="roundRect">
          <a:avLst/>
        </a:prstGeom>
        <a:solidFill>
          <a:srgbClr val="EFF9FE"/>
        </a:solidFill>
        <a:ln w="12700" cap="flat" cmpd="sng" algn="ctr">
          <a:solidFill>
            <a:srgbClr val="EFF9FE"/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Improved Patient Experience</a:t>
          </a:r>
        </a:p>
      </dsp:txBody>
      <dsp:txXfrm>
        <a:off x="65445" y="65445"/>
        <a:ext cx="1490142" cy="1209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022BF-621B-47C5-A2FD-EF4182FDBDB5}">
      <dsp:nvSpPr>
        <dsp:cNvPr id="0" name=""/>
        <dsp:cNvSpPr/>
      </dsp:nvSpPr>
      <dsp:spPr>
        <a:xfrm>
          <a:off x="1621032" y="0"/>
          <a:ext cx="2431548" cy="1340651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rgbClr val="DCF1EF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>
              <a:solidFill>
                <a:schemeClr val="tx1"/>
              </a:solidFill>
            </a:rPr>
            <a:t>Decreased expenditure to private transport providers</a:t>
          </a:r>
          <a:endParaRPr lang="en-AU" sz="1800" kern="1200" dirty="0"/>
        </a:p>
      </dsp:txBody>
      <dsp:txXfrm>
        <a:off x="1621032" y="167581"/>
        <a:ext cx="1928804" cy="1005489"/>
      </dsp:txXfrm>
    </dsp:sp>
    <dsp:sp modelId="{DD937F68-B651-46AA-9D7D-9DD1FAC060A3}">
      <dsp:nvSpPr>
        <dsp:cNvPr id="0" name=""/>
        <dsp:cNvSpPr/>
      </dsp:nvSpPr>
      <dsp:spPr>
        <a:xfrm>
          <a:off x="0" y="0"/>
          <a:ext cx="1621032" cy="1340651"/>
        </a:xfrm>
        <a:prstGeom prst="roundRect">
          <a:avLst/>
        </a:prstGeom>
        <a:solidFill>
          <a:srgbClr val="DCF1E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solidFill>
                <a:schemeClr val="tx1"/>
              </a:solidFill>
            </a:rPr>
            <a:t>Reduced costs</a:t>
          </a:r>
        </a:p>
      </dsp:txBody>
      <dsp:txXfrm>
        <a:off x="65445" y="65445"/>
        <a:ext cx="1490142" cy="1209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022BF-621B-47C5-A2FD-EF4182FDBDB5}">
      <dsp:nvSpPr>
        <dsp:cNvPr id="0" name=""/>
        <dsp:cNvSpPr/>
      </dsp:nvSpPr>
      <dsp:spPr>
        <a:xfrm>
          <a:off x="1621032" y="0"/>
          <a:ext cx="2431548" cy="1340651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solidFill>
            <a:srgbClr val="F0DEDF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900" kern="1200" dirty="0"/>
            <a:t>Improved Patient Flow decreased Length of stay within Transfer Unit/IPUs/ED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900" kern="1200" dirty="0"/>
            <a:t>Reduced missed appointments for patients requiring transport between campuses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900" kern="1200" dirty="0"/>
            <a:t>Support Organisational Values “Access to Health Care”</a:t>
          </a:r>
        </a:p>
      </dsp:txBody>
      <dsp:txXfrm>
        <a:off x="1621032" y="167581"/>
        <a:ext cx="1928804" cy="1005489"/>
      </dsp:txXfrm>
    </dsp:sp>
    <dsp:sp modelId="{DD937F68-B651-46AA-9D7D-9DD1FAC060A3}">
      <dsp:nvSpPr>
        <dsp:cNvPr id="0" name=""/>
        <dsp:cNvSpPr/>
      </dsp:nvSpPr>
      <dsp:spPr>
        <a:xfrm>
          <a:off x="0" y="0"/>
          <a:ext cx="1621032" cy="1340651"/>
        </a:xfrm>
        <a:prstGeom prst="roundRect">
          <a:avLst/>
        </a:prstGeom>
        <a:solidFill>
          <a:srgbClr val="F0DED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Improved Organisational Processes</a:t>
          </a:r>
        </a:p>
      </dsp:txBody>
      <dsp:txXfrm>
        <a:off x="65445" y="65445"/>
        <a:ext cx="1490142" cy="1209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022BF-621B-47C5-A2FD-EF4182FDBDB5}">
      <dsp:nvSpPr>
        <dsp:cNvPr id="0" name=""/>
        <dsp:cNvSpPr/>
      </dsp:nvSpPr>
      <dsp:spPr>
        <a:xfrm>
          <a:off x="1621032" y="0"/>
          <a:ext cx="2431548" cy="1340651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rgbClr val="E7E6E7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Improved Employee Engagement Score</a:t>
          </a:r>
        </a:p>
      </dsp:txBody>
      <dsp:txXfrm>
        <a:off x="1621032" y="167581"/>
        <a:ext cx="1928804" cy="1005489"/>
      </dsp:txXfrm>
    </dsp:sp>
    <dsp:sp modelId="{DD937F68-B651-46AA-9D7D-9DD1FAC060A3}">
      <dsp:nvSpPr>
        <dsp:cNvPr id="0" name=""/>
        <dsp:cNvSpPr/>
      </dsp:nvSpPr>
      <dsp:spPr>
        <a:xfrm>
          <a:off x="0" y="0"/>
          <a:ext cx="1621032" cy="1340651"/>
        </a:xfrm>
        <a:prstGeom prst="roundRect">
          <a:avLst/>
        </a:prstGeom>
        <a:solidFill>
          <a:srgbClr val="E7E6E7"/>
        </a:solidFill>
        <a:ln w="12700" cap="flat" cmpd="sng" algn="ctr">
          <a:solidFill>
            <a:srgbClr val="E7E6E7"/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Improved Engagement Culture</a:t>
          </a:r>
        </a:p>
      </dsp:txBody>
      <dsp:txXfrm>
        <a:off x="65445" y="65445"/>
        <a:ext cx="1490142" cy="1209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E647DB-CF4D-BE4A-9338-67710F78B682}" type="datetimeFigureOut">
              <a:rPr lang="en-US" altLang="en-US"/>
              <a:pPr>
                <a:defRPr/>
              </a:pPr>
              <a:t>5/10/2023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324481-CBDC-4F4A-A270-272F22D4E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45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C9952C0F-3B57-224D-945D-4D365DA9CCC7}" type="datetimeFigureOut">
              <a:rPr lang="en-AU" altLang="en-US" smtClean="0"/>
              <a:pPr>
                <a:defRPr/>
              </a:pPr>
              <a:t>10/05/2023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769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2107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TEMPLATE GUIDANCE</a:t>
            </a:r>
          </a:p>
          <a:p>
            <a:r>
              <a:rPr lang="en-AU" b="1" dirty="0"/>
              <a:t>CARE TEAM WELLBEING / STAFF IMPACT BENEFIT – coloured dark grey</a:t>
            </a:r>
          </a:p>
          <a:p>
            <a:pPr marL="171450" indent="-171450">
              <a:buFontTx/>
              <a:buChar char="-"/>
            </a:pPr>
            <a:r>
              <a:rPr lang="en-AU" dirty="0"/>
              <a:t>Outline a profile for each of the defined benefits. This information is especially useful in pre-implementation testing, i.e. Benefits Advisory Panel and Rigour Test. </a:t>
            </a:r>
          </a:p>
          <a:p>
            <a:pPr marL="171450" indent="-171450">
              <a:buFontTx/>
              <a:buChar char="-"/>
            </a:pPr>
            <a:r>
              <a:rPr lang="en-AU" dirty="0"/>
              <a:t>Use one slide per </a:t>
            </a:r>
            <a:r>
              <a:rPr lang="en-AU" b="1" dirty="0"/>
              <a:t>STAFF</a:t>
            </a:r>
            <a:r>
              <a:rPr lang="en-AU" dirty="0"/>
              <a:t> benefit – duplicate this slide by right-clicking on the right hand navigation and click ‘Duplicate slide’. 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1736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TEMPLATE GUIDANCE:</a:t>
            </a:r>
          </a:p>
          <a:p>
            <a:pPr marL="171450" indent="-171450">
              <a:buFontTx/>
              <a:buChar char="-"/>
            </a:pPr>
            <a:r>
              <a:rPr lang="en-AU" dirty="0"/>
              <a:t>Provide high level detail to introduce the Initiative, providing context.</a:t>
            </a:r>
          </a:p>
          <a:p>
            <a:pPr marL="171450" indent="-171450">
              <a:buFontTx/>
              <a:buChar char="-"/>
            </a:pPr>
            <a:r>
              <a:rPr lang="en-AU" dirty="0"/>
              <a:t>Information should come directly from the Charter or related project planning documentation.</a:t>
            </a:r>
          </a:p>
          <a:p>
            <a:pPr marL="171450" indent="-171450">
              <a:buFontTx/>
              <a:buChar char="-"/>
            </a:pPr>
            <a:r>
              <a:rPr lang="en-AU" dirty="0"/>
              <a:t>Use a succinct sentence to state the objective of the initiative in titling this slide: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E.g. Optimise end to end referral management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E.g. Redefine and communicate community service pathways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E.g. Reduce unnecessary radiology tests performed at GCH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E.g. Provide a single solution to aggregate patient test results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596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1389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TEMPLATE GUIDANCE</a:t>
            </a:r>
          </a:p>
          <a:p>
            <a:pPr marL="171450" indent="-171450">
              <a:buFontTx/>
              <a:buChar char="-"/>
            </a:pPr>
            <a:r>
              <a:rPr lang="en-AU" dirty="0"/>
              <a:t>Highlight any </a:t>
            </a:r>
            <a:r>
              <a:rPr lang="en-AU" b="1" dirty="0"/>
              <a:t>financial benefits</a:t>
            </a:r>
            <a:r>
              <a:rPr lang="en-AU" dirty="0"/>
              <a:t> (revenue, avoided costs or savings) for your benefit profiles.</a:t>
            </a:r>
          </a:p>
          <a:p>
            <a:pPr marL="171450" indent="-171450">
              <a:buFontTx/>
              <a:buChar char="-"/>
            </a:pPr>
            <a:r>
              <a:rPr lang="en-AU" dirty="0"/>
              <a:t>Highlight the </a:t>
            </a:r>
            <a:r>
              <a:rPr lang="en-AU" b="1" dirty="0"/>
              <a:t>total costs </a:t>
            </a:r>
            <a:r>
              <a:rPr lang="en-AU" dirty="0"/>
              <a:t>of the initiative to provide net result of initiative delivery. This number should always be shown as a negative figure in brackets.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</a:t>
            </a:r>
            <a:r>
              <a:rPr lang="en-AU" b="1" dirty="0"/>
              <a:t>net result </a:t>
            </a:r>
            <a:r>
              <a:rPr lang="en-AU" dirty="0"/>
              <a:t>equals financial benefits minus costs. 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 </a:t>
            </a:r>
            <a:r>
              <a:rPr lang="en-AU" b="1" dirty="0"/>
              <a:t>progressive results </a:t>
            </a:r>
            <a:r>
              <a:rPr lang="en-AU" dirty="0"/>
              <a:t>should progressively show results by adding the net result from first through to year three in succession. </a:t>
            </a:r>
          </a:p>
          <a:p>
            <a:pPr marL="171450" indent="-171450">
              <a:buFontTx/>
              <a:buChar char="-"/>
            </a:pPr>
            <a:r>
              <a:rPr lang="en-AU" dirty="0"/>
              <a:t>Ensure any negative results are displayed in brackets.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1241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TEMPLATE GUIDANCE</a:t>
            </a:r>
          </a:p>
          <a:p>
            <a:pPr marL="171450" indent="-171450">
              <a:buFontTx/>
              <a:buChar char="-"/>
            </a:pPr>
            <a:r>
              <a:rPr lang="en-AU" dirty="0"/>
              <a:t>Use this section to detail benefits profiles for each of your benefits.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dirty="0"/>
              <a:t>Appendix slides should be no more than 10 slides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279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TEMPLATE GUIDANCE</a:t>
            </a:r>
          </a:p>
          <a:p>
            <a:r>
              <a:rPr lang="en-AU" b="1" dirty="0"/>
              <a:t>PATIENT EXPERIENCE / PATIENT IMPACT BENEFIT – coloured blue</a:t>
            </a:r>
          </a:p>
          <a:p>
            <a:pPr marL="171450" indent="-171450">
              <a:buFontTx/>
              <a:buChar char="-"/>
            </a:pPr>
            <a:r>
              <a:rPr lang="en-AU" dirty="0"/>
              <a:t>Outline a profile for each of the defined benefits. This information is especially useful in pre-implementation testing, i.e. Benefits Advisory Panel and Rigour Test. </a:t>
            </a:r>
          </a:p>
          <a:p>
            <a:pPr marL="171450" indent="-171450">
              <a:buFontTx/>
              <a:buChar char="-"/>
            </a:pPr>
            <a:r>
              <a:rPr lang="en-AU" dirty="0"/>
              <a:t>Use one slide per </a:t>
            </a:r>
            <a:r>
              <a:rPr lang="en-AU" b="1" dirty="0"/>
              <a:t>PATIENT</a:t>
            </a:r>
            <a:r>
              <a:rPr lang="en-AU" dirty="0"/>
              <a:t> benefit – duplicate this slide by right-clicking on the right hand navigation and click ‘Duplicate slide’. 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81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TEMPLATE GUIDANCE</a:t>
            </a:r>
          </a:p>
          <a:p>
            <a:r>
              <a:rPr lang="en-AU" b="1" dirty="0"/>
              <a:t>COST REDUCTION / FINANCIAL IMPACT BENEFIT – coloured green</a:t>
            </a:r>
          </a:p>
          <a:p>
            <a:pPr marL="171450" indent="-171450">
              <a:buFontTx/>
              <a:buChar char="-"/>
            </a:pPr>
            <a:r>
              <a:rPr lang="en-AU" dirty="0"/>
              <a:t>Outline a profile for each of the defined benefits. This information is especially useful in pre-implementation testing, i.e. Benefits Advisory Panel and Rigour Test. </a:t>
            </a:r>
          </a:p>
          <a:p>
            <a:pPr marL="171450" indent="-171450">
              <a:buFontTx/>
              <a:buChar char="-"/>
            </a:pPr>
            <a:r>
              <a:rPr lang="en-AU" dirty="0"/>
              <a:t>Use one slide per </a:t>
            </a:r>
            <a:r>
              <a:rPr lang="en-AU" b="1" dirty="0"/>
              <a:t>FINANCIAL</a:t>
            </a:r>
            <a:r>
              <a:rPr lang="en-AU" dirty="0"/>
              <a:t> benefit – duplicate this slide by right-clicking on the right hand navigation and click ‘Duplicate slide’. 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8931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TEMPLATE GUIDANCE</a:t>
            </a:r>
          </a:p>
          <a:p>
            <a:r>
              <a:rPr lang="en-AU" b="1" dirty="0"/>
              <a:t>POPULATION HEALTH / SYSTEM IMPACT BENEFIT – coloured pink</a:t>
            </a:r>
          </a:p>
          <a:p>
            <a:pPr marL="171450" indent="-171450">
              <a:buFontTx/>
              <a:buChar char="-"/>
            </a:pPr>
            <a:r>
              <a:rPr lang="en-AU" dirty="0"/>
              <a:t>Outline a profile for each of the defined benefits. This information is especially useful in pre-implementation testing, i.e. Benefits Advisory Panel and Rigour Test. </a:t>
            </a:r>
          </a:p>
          <a:p>
            <a:pPr marL="171450" indent="-171450">
              <a:buFontTx/>
              <a:buChar char="-"/>
            </a:pPr>
            <a:r>
              <a:rPr lang="en-AU" dirty="0"/>
              <a:t>Use one slide per </a:t>
            </a:r>
            <a:r>
              <a:rPr lang="en-AU" b="1" dirty="0"/>
              <a:t>SYSTEM</a:t>
            </a:r>
            <a:r>
              <a:rPr lang="en-AU" dirty="0"/>
              <a:t> benefit – duplicate this slide by right-clicking on the right hand navigation and click ‘Duplicate slide’. 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5001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TEMPLATE GUIDANCE</a:t>
            </a:r>
          </a:p>
          <a:p>
            <a:r>
              <a:rPr lang="en-AU" b="1" dirty="0"/>
              <a:t>POPULATION HEALTH / SYSTEM IMPACT BENEFIT – coloured pink</a:t>
            </a:r>
          </a:p>
          <a:p>
            <a:pPr marL="171450" indent="-171450">
              <a:buFontTx/>
              <a:buChar char="-"/>
            </a:pPr>
            <a:r>
              <a:rPr lang="en-AU" dirty="0"/>
              <a:t>Outline a profile for each of the defined benefits. This information is especially useful in pre-implementation testing, i.e. Benefits Advisory Panel and Rigour Test. </a:t>
            </a:r>
          </a:p>
          <a:p>
            <a:pPr marL="171450" indent="-171450">
              <a:buFontTx/>
              <a:buChar char="-"/>
            </a:pPr>
            <a:r>
              <a:rPr lang="en-AU" dirty="0"/>
              <a:t>Use one slide per </a:t>
            </a:r>
            <a:r>
              <a:rPr lang="en-AU" b="1" dirty="0"/>
              <a:t>SYSTEM</a:t>
            </a:r>
            <a:r>
              <a:rPr lang="en-AU" dirty="0"/>
              <a:t> benefit – duplicate this slide by right-clicking on the right hand navigation and click ‘Duplicate slide’. 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5E325-207E-A94A-BD37-10C2E6E68D6F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230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0.xml"/><Relationship Id="rId7" Type="http://schemas.openxmlformats.org/officeDocument/2006/relationships/image" Target="../media/image5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9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6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8.xml"/><Relationship Id="rId7" Type="http://schemas.openxmlformats.org/officeDocument/2006/relationships/image" Target="../media/image5.emf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5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.emf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.emf"/><Relationship Id="rId2" Type="http://schemas.openxmlformats.org/officeDocument/2006/relationships/vmlDrawing" Target="../drawings/vmlDrawing26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0.xml"/><Relationship Id="rId7" Type="http://schemas.openxmlformats.org/officeDocument/2006/relationships/oleObject" Target="../embeddings/oleObject27.bin"/><Relationship Id="rId2" Type="http://schemas.openxmlformats.org/officeDocument/2006/relationships/vmlDrawing" Target="../drawings/vmlDrawing27.vml"/><Relationship Id="rId1" Type="http://schemas.openxmlformats.org/officeDocument/2006/relationships/themeOverride" Target="../theme/themeOverride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3.xml"/><Relationship Id="rId7" Type="http://schemas.openxmlformats.org/officeDocument/2006/relationships/oleObject" Target="../embeddings/oleObject28.bin"/><Relationship Id="rId2" Type="http://schemas.openxmlformats.org/officeDocument/2006/relationships/vmlDrawing" Target="../drawings/vmlDrawing28.vml"/><Relationship Id="rId1" Type="http://schemas.openxmlformats.org/officeDocument/2006/relationships/themeOverride" Target="../theme/themeOverride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6.xml"/><Relationship Id="rId7" Type="http://schemas.openxmlformats.org/officeDocument/2006/relationships/oleObject" Target="../embeddings/oleObject29.bin"/><Relationship Id="rId2" Type="http://schemas.openxmlformats.org/officeDocument/2006/relationships/vmlDrawing" Target="../drawings/vmlDrawing29.vml"/><Relationship Id="rId1" Type="http://schemas.openxmlformats.org/officeDocument/2006/relationships/themeOverride" Target="../theme/themeOverride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9.xml"/><Relationship Id="rId7" Type="http://schemas.openxmlformats.org/officeDocument/2006/relationships/oleObject" Target="../embeddings/oleObject30.bin"/><Relationship Id="rId2" Type="http://schemas.openxmlformats.org/officeDocument/2006/relationships/vmlDrawing" Target="../drawings/vmlDrawing30.vml"/><Relationship Id="rId1" Type="http://schemas.openxmlformats.org/officeDocument/2006/relationships/themeOverride" Target="../theme/themeOverride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2.xml"/><Relationship Id="rId7" Type="http://schemas.openxmlformats.org/officeDocument/2006/relationships/oleObject" Target="../embeddings/oleObject31.bin"/><Relationship Id="rId2" Type="http://schemas.openxmlformats.org/officeDocument/2006/relationships/vmlDrawing" Target="../drawings/vmlDrawing31.vml"/><Relationship Id="rId1" Type="http://schemas.openxmlformats.org/officeDocument/2006/relationships/themeOverride" Target="../theme/themeOverride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5.xml"/><Relationship Id="rId7" Type="http://schemas.openxmlformats.org/officeDocument/2006/relationships/oleObject" Target="../embeddings/oleObject32.bin"/><Relationship Id="rId2" Type="http://schemas.openxmlformats.org/officeDocument/2006/relationships/vmlDrawing" Target="../drawings/vmlDrawing32.vml"/><Relationship Id="rId1" Type="http://schemas.openxmlformats.org/officeDocument/2006/relationships/themeOverride" Target="../theme/themeOverride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9.xml"/><Relationship Id="rId7" Type="http://schemas.openxmlformats.org/officeDocument/2006/relationships/image" Target="../media/image5.emf"/><Relationship Id="rId2" Type="http://schemas.openxmlformats.org/officeDocument/2006/relationships/tags" Target="../tags/tag6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71.xml"/><Relationship Id="rId7" Type="http://schemas.openxmlformats.org/officeDocument/2006/relationships/oleObject" Target="../embeddings/oleObject34.bin"/><Relationship Id="rId2" Type="http://schemas.openxmlformats.org/officeDocument/2006/relationships/vmlDrawing" Target="../drawings/vmlDrawing34.vml"/><Relationship Id="rId1" Type="http://schemas.openxmlformats.org/officeDocument/2006/relationships/themeOverride" Target="../theme/themeOverride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5.xml"/><Relationship Id="rId7" Type="http://schemas.openxmlformats.org/officeDocument/2006/relationships/image" Target="../media/image5.emf"/><Relationship Id="rId2" Type="http://schemas.openxmlformats.org/officeDocument/2006/relationships/tags" Target="../tags/tag74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7.xml"/><Relationship Id="rId7" Type="http://schemas.openxmlformats.org/officeDocument/2006/relationships/oleObject" Target="../embeddings/oleObject36.bin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1.xml"/><Relationship Id="rId7" Type="http://schemas.openxmlformats.org/officeDocument/2006/relationships/image" Target="../media/image5.emf"/><Relationship Id="rId2" Type="http://schemas.openxmlformats.org/officeDocument/2006/relationships/tags" Target="../tags/tag8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3.xml"/><Relationship Id="rId7" Type="http://schemas.openxmlformats.org/officeDocument/2006/relationships/oleObject" Target="../embeddings/oleObject38.bin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7.xml"/><Relationship Id="rId7" Type="http://schemas.openxmlformats.org/officeDocument/2006/relationships/image" Target="../media/image5.emf"/><Relationship Id="rId2" Type="http://schemas.openxmlformats.org/officeDocument/2006/relationships/tags" Target="../tags/tag8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9.xml"/><Relationship Id="rId7" Type="http://schemas.openxmlformats.org/officeDocument/2006/relationships/oleObject" Target="../embeddings/oleObject40.bin"/><Relationship Id="rId2" Type="http://schemas.openxmlformats.org/officeDocument/2006/relationships/vmlDrawing" Target="../drawings/vmlDrawing40.vml"/><Relationship Id="rId1" Type="http://schemas.openxmlformats.org/officeDocument/2006/relationships/themeOverride" Target="../theme/themeOverride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5.emf"/><Relationship Id="rId2" Type="http://schemas.openxmlformats.org/officeDocument/2006/relationships/tags" Target="../tags/tag9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12.png"/><Relationship Id="rId2" Type="http://schemas.openxmlformats.org/officeDocument/2006/relationships/vmlDrawing" Target="../drawings/vmlDrawing42.v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5.emf"/><Relationship Id="rId2" Type="http://schemas.openxmlformats.org/officeDocument/2006/relationships/tags" Target="../tags/tag96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5.emf"/><Relationship Id="rId2" Type="http://schemas.openxmlformats.org/officeDocument/2006/relationships/vmlDrawing" Target="../drawings/vmlDrawing45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eg"/><Relationship Id="rId2" Type="http://schemas.openxmlformats.org/officeDocument/2006/relationships/tags" Target="../tags/tag10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10.xml"/><Relationship Id="rId7" Type="http://schemas.openxmlformats.org/officeDocument/2006/relationships/image" Target="../media/image5.emf"/><Relationship Id="rId2" Type="http://schemas.openxmlformats.org/officeDocument/2006/relationships/tags" Target="../tags/tag109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5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5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22.xml"/><Relationship Id="rId7" Type="http://schemas.openxmlformats.org/officeDocument/2006/relationships/oleObject" Target="../embeddings/oleObject55.bin"/><Relationship Id="rId2" Type="http://schemas.openxmlformats.org/officeDocument/2006/relationships/vmlDrawing" Target="../drawings/vmlDrawing55.vml"/><Relationship Id="rId1" Type="http://schemas.openxmlformats.org/officeDocument/2006/relationships/themeOverride" Target="../theme/themeOverride1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25.xml"/><Relationship Id="rId7" Type="http://schemas.openxmlformats.org/officeDocument/2006/relationships/oleObject" Target="../embeddings/oleObject56.bin"/><Relationship Id="rId2" Type="http://schemas.openxmlformats.org/officeDocument/2006/relationships/vmlDrawing" Target="../drawings/vmlDrawing56.vml"/><Relationship Id="rId1" Type="http://schemas.openxmlformats.org/officeDocument/2006/relationships/themeOverride" Target="../theme/themeOverride1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9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28.xml"/><Relationship Id="rId7" Type="http://schemas.openxmlformats.org/officeDocument/2006/relationships/oleObject" Target="../embeddings/oleObject57.bin"/><Relationship Id="rId2" Type="http://schemas.openxmlformats.org/officeDocument/2006/relationships/vmlDrawing" Target="../drawings/vmlDrawing57.vml"/><Relationship Id="rId1" Type="http://schemas.openxmlformats.org/officeDocument/2006/relationships/themeOverride" Target="../theme/themeOverride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1.xml"/><Relationship Id="rId7" Type="http://schemas.openxmlformats.org/officeDocument/2006/relationships/oleObject" Target="../embeddings/oleObject58.bin"/><Relationship Id="rId2" Type="http://schemas.openxmlformats.org/officeDocument/2006/relationships/vmlDrawing" Target="../drawings/vmlDrawing58.vml"/><Relationship Id="rId1" Type="http://schemas.openxmlformats.org/officeDocument/2006/relationships/themeOverride" Target="../theme/themeOverride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4.xml"/><Relationship Id="rId7" Type="http://schemas.openxmlformats.org/officeDocument/2006/relationships/oleObject" Target="../embeddings/oleObject59.bin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image" Target="../media/image12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7.xml"/><Relationship Id="rId7" Type="http://schemas.openxmlformats.org/officeDocument/2006/relationships/oleObject" Target="../embeddings/oleObject60.bin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1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40.xml"/><Relationship Id="rId7" Type="http://schemas.openxmlformats.org/officeDocument/2006/relationships/oleObject" Target="../embeddings/oleObject61.bin"/><Relationship Id="rId2" Type="http://schemas.openxmlformats.org/officeDocument/2006/relationships/vmlDrawing" Target="../drawings/vmlDrawing61.vml"/><Relationship Id="rId1" Type="http://schemas.openxmlformats.org/officeDocument/2006/relationships/themeOverride" Target="../theme/themeOverride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4.xml"/><Relationship Id="rId7" Type="http://schemas.openxmlformats.org/officeDocument/2006/relationships/image" Target="../media/image5.emf"/><Relationship Id="rId2" Type="http://schemas.openxmlformats.org/officeDocument/2006/relationships/tags" Target="../tags/tag143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6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5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46.xml"/><Relationship Id="rId7" Type="http://schemas.openxmlformats.org/officeDocument/2006/relationships/oleObject" Target="../embeddings/oleObject63.bin"/><Relationship Id="rId2" Type="http://schemas.openxmlformats.org/officeDocument/2006/relationships/vmlDrawing" Target="../drawings/vmlDrawing63.vml"/><Relationship Id="rId1" Type="http://schemas.openxmlformats.org/officeDocument/2006/relationships/themeOverride" Target="../theme/themeOverride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9" Type="http://schemas.openxmlformats.org/officeDocument/2006/relationships/image" Target="../media/image16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0.xml"/><Relationship Id="rId7" Type="http://schemas.openxmlformats.org/officeDocument/2006/relationships/image" Target="../media/image5.emf"/><Relationship Id="rId2" Type="http://schemas.openxmlformats.org/officeDocument/2006/relationships/tags" Target="../tags/tag149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6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1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52.xml"/><Relationship Id="rId7" Type="http://schemas.openxmlformats.org/officeDocument/2006/relationships/oleObject" Target="../embeddings/oleObject65.bin"/><Relationship Id="rId2" Type="http://schemas.openxmlformats.org/officeDocument/2006/relationships/vmlDrawing" Target="../drawings/vmlDrawing65.vml"/><Relationship Id="rId1" Type="http://schemas.openxmlformats.org/officeDocument/2006/relationships/themeOverride" Target="../theme/themeOverride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9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6.xml"/><Relationship Id="rId7" Type="http://schemas.openxmlformats.org/officeDocument/2006/relationships/image" Target="../media/image5.emf"/><Relationship Id="rId2" Type="http://schemas.openxmlformats.org/officeDocument/2006/relationships/tags" Target="../tags/tag155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6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7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58.xml"/><Relationship Id="rId7" Type="http://schemas.openxmlformats.org/officeDocument/2006/relationships/oleObject" Target="../embeddings/oleObject67.bin"/><Relationship Id="rId2" Type="http://schemas.openxmlformats.org/officeDocument/2006/relationships/vmlDrawing" Target="../drawings/vmlDrawing67.vml"/><Relationship Id="rId1" Type="http://schemas.openxmlformats.org/officeDocument/2006/relationships/themeOverride" Target="../theme/themeOverride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image" Target="../media/image13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62.xml"/><Relationship Id="rId7" Type="http://schemas.openxmlformats.org/officeDocument/2006/relationships/image" Target="../media/image5.emf"/><Relationship Id="rId2" Type="http://schemas.openxmlformats.org/officeDocument/2006/relationships/tags" Target="../tags/tag161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6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3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64.xml"/><Relationship Id="rId7" Type="http://schemas.openxmlformats.org/officeDocument/2006/relationships/oleObject" Target="../embeddings/oleObject69.bin"/><Relationship Id="rId2" Type="http://schemas.openxmlformats.org/officeDocument/2006/relationships/vmlDrawing" Target="../drawings/vmlDrawing69.vml"/><Relationship Id="rId1" Type="http://schemas.openxmlformats.org/officeDocument/2006/relationships/themeOverride" Target="../theme/themeOverride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5.emf"/><Relationship Id="rId2" Type="http://schemas.openxmlformats.org/officeDocument/2006/relationships/tags" Target="../tags/tag16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7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12.png"/><Relationship Id="rId2" Type="http://schemas.openxmlformats.org/officeDocument/2006/relationships/vmlDrawing" Target="../drawings/vmlDrawing71.v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5.emf"/><Relationship Id="rId2" Type="http://schemas.openxmlformats.org/officeDocument/2006/relationships/tags" Target="../tags/tag171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7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74.xml"/><Relationship Id="rId7" Type="http://schemas.openxmlformats.org/officeDocument/2006/relationships/image" Target="../media/image5.emf"/><Relationship Id="rId2" Type="http://schemas.openxmlformats.org/officeDocument/2006/relationships/vmlDrawing" Target="../drawings/vmlDrawing73.v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5.emf"/><Relationship Id="rId2" Type="http://schemas.openxmlformats.org/officeDocument/2006/relationships/vmlDrawing" Target="../drawings/vmlDrawing74.vml"/><Relationship Id="rId1" Type="http://schemas.openxmlformats.org/officeDocument/2006/relationships/themeOverride" Target="../theme/themeOverride27.x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77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79.vml"/><Relationship Id="rId1" Type="http://schemas.openxmlformats.org/officeDocument/2006/relationships/themeOverride" Target="../theme/themeOverride28.xml"/><Relationship Id="rId6" Type="http://schemas.openxmlformats.org/officeDocument/2006/relationships/oleObject" Target="../embeddings/oleObject7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vmlDrawing" Target="../drawings/vmlDrawing80.v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vmlDrawing" Target="../drawings/vmlDrawing81.v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89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82.vml"/><Relationship Id="rId1" Type="http://schemas.openxmlformats.org/officeDocument/2006/relationships/themeOverride" Target="../theme/themeOverride31.xml"/><Relationship Id="rId6" Type="http://schemas.openxmlformats.org/officeDocument/2006/relationships/oleObject" Target="../embeddings/oleObject8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4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5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5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86.vml"/><Relationship Id="rId1" Type="http://schemas.openxmlformats.org/officeDocument/2006/relationships/themeOverride" Target="../theme/themeOverride32.xml"/><Relationship Id="rId6" Type="http://schemas.openxmlformats.org/officeDocument/2006/relationships/oleObject" Target="../embeddings/oleObject8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13.png"/><Relationship Id="rId2" Type="http://schemas.openxmlformats.org/officeDocument/2006/relationships/vmlDrawing" Target="../drawings/vmlDrawing87.v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857473-B53A-477D-B004-2EECFA1C56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074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857473-B53A-477D-B004-2EECFA1C5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F319E8-8ABD-4F0C-A26C-DA093B536D3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AU" sz="32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2663"/>
            <a:ext cx="9135478" cy="570967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65300" y="201599"/>
            <a:ext cx="4477100" cy="448124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AU" noProof="0"/>
              <a:t>Click icon to add picture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A556F45-123A-4709-8899-AA402B2D4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105648"/>
            <a:ext cx="3805645" cy="1547704"/>
          </a:xfrm>
          <a:prstGeom prst="rect">
            <a:avLst/>
          </a:prstGeom>
          <a:solidFill>
            <a:schemeClr val="accent2">
              <a:alpha val="90195"/>
            </a:schemeClr>
          </a:solidFill>
        </p:spPr>
        <p:txBody>
          <a:bodyPr lIns="108000" tIns="108000" rIns="108000" bIns="10800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AU" altLang="en-US"/>
              <a:t>Example of title slide with an image included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9BFD177-1663-4878-A8F6-978EA0007F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5761" y="3799937"/>
            <a:ext cx="3805645" cy="882907"/>
          </a:xfrm>
          <a:prstGeom prst="rect">
            <a:avLst/>
          </a:prstGeom>
          <a:solidFill>
            <a:schemeClr val="accent4">
              <a:alpha val="90195"/>
            </a:schemeClr>
          </a:solidFill>
        </p:spPr>
        <p:txBody>
          <a:bodyPr lIns="108000" tIns="108000" rIns="108000" bIns="108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AU" altLang="en-US"/>
              <a:t>Title slide with image subtitle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2389F-3177-4FAD-9788-8890A6393E6D}"/>
              </a:ext>
            </a:extLst>
          </p:cNvPr>
          <p:cNvSpPr txBox="1"/>
          <p:nvPr userDrawn="1"/>
        </p:nvSpPr>
        <p:spPr>
          <a:xfrm>
            <a:off x="5861154" y="5081666"/>
            <a:ext cx="18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>
                <a:solidFill>
                  <a:schemeClr val="accent1"/>
                </a:solidFill>
              </a:rPr>
              <a:t>Slide </a:t>
            </a:r>
            <a:fld id="{B8C3393A-6A30-4F00-8BF5-688E2336CE52}" type="slidenum">
              <a:rPr lang="en-AU" sz="1200" smtClean="0">
                <a:solidFill>
                  <a:schemeClr val="accent1"/>
                </a:solidFill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D1B35FF-9062-4279-A55A-E3CE7A8450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523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D1B35FF-9062-4279-A55A-E3CE7A845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3166F1E-6867-4D89-9E37-2D1C0BD791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AU" sz="32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640000"/>
            <a:ext cx="8496300" cy="355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lang="en-GB" dirty="0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1" y="1000000"/>
            <a:ext cx="8496300" cy="246222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/>
              <a:t>[SUBTITLE]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25026-34A0-470A-8112-37A02B60D7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53391-D316-4E00-B2F5-8FBBE8311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B714-5D82-418C-8157-9E0D251C6F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B8B748-81E3-485E-B4BA-BFF310596BA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90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416622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6"/>
          <a:stretch/>
        </p:blipFill>
        <p:spPr>
          <a:xfrm>
            <a:off x="0" y="4835236"/>
            <a:ext cx="9144000" cy="879959"/>
          </a:xfrm>
          <a:prstGeom prst="rect">
            <a:avLst/>
          </a:prstGeom>
        </p:spPr>
      </p:pic>
      <p:sp>
        <p:nvSpPr>
          <p:cNvPr id="7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SteerCo - v5.pptx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519000"/>
            <a:ext cx="8199900" cy="32400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33" b="0" i="0" u="none" kern="1200" spc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AU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74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400441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5715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16583" r="10858" b="6645"/>
          <a:stretch/>
        </p:blipFill>
        <p:spPr>
          <a:xfrm>
            <a:off x="4572000" y="2"/>
            <a:ext cx="4572000" cy="4768273"/>
          </a:xfrm>
          <a:custGeom>
            <a:avLst/>
            <a:gdLst>
              <a:gd name="connsiteX0" fmla="*/ 0 w 6096000"/>
              <a:gd name="connsiteY0" fmla="*/ 0 h 5721927"/>
              <a:gd name="connsiteX1" fmla="*/ 6096000 w 6096000"/>
              <a:gd name="connsiteY1" fmla="*/ 0 h 5721927"/>
              <a:gd name="connsiteX2" fmla="*/ 6096000 w 6096000"/>
              <a:gd name="connsiteY2" fmla="*/ 5721927 h 5721927"/>
              <a:gd name="connsiteX3" fmla="*/ 0 w 6096000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21927">
                <a:moveTo>
                  <a:pt x="0" y="0"/>
                </a:moveTo>
                <a:lnTo>
                  <a:pt x="6096000" y="0"/>
                </a:lnTo>
                <a:lnTo>
                  <a:pt x="6096000" y="5721927"/>
                </a:lnTo>
                <a:lnTo>
                  <a:pt x="0" y="5721927"/>
                </a:lnTo>
                <a:close/>
              </a:path>
            </a:pathLst>
          </a:custGeom>
        </p:spPr>
      </p:pic>
      <p:sp>
        <p:nvSpPr>
          <p:cNvPr id="46" name="Title 7"/>
          <p:cNvSpPr>
            <a:spLocks noGrp="1"/>
          </p:cNvSpPr>
          <p:nvPr>
            <p:ph type="title" hasCustomPrompt="1"/>
          </p:nvPr>
        </p:nvSpPr>
        <p:spPr>
          <a:xfrm>
            <a:off x="517440" y="2589305"/>
            <a:ext cx="5457545" cy="560905"/>
          </a:xfrm>
          <a:solidFill>
            <a:srgbClr val="0099CC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altLang="en-US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685773" fontAlgn="base">
              <a:spcAft>
                <a:spcPct val="0"/>
              </a:spcAft>
              <a:buClrTx/>
              <a:buSzTx/>
              <a:buFontTx/>
              <a:tabLst/>
            </a:pPr>
            <a:r>
              <a:rPr lang="en-AU" altLang="en-US"/>
              <a:t>Title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idx="1" hasCustomPrompt="1"/>
          </p:nvPr>
        </p:nvSpPr>
        <p:spPr>
          <a:xfrm>
            <a:off x="517440" y="3319501"/>
            <a:ext cx="5457545" cy="376303"/>
          </a:xfrm>
          <a:solidFill>
            <a:srgbClr val="006699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altLang="en-US" sz="1667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R="0" lvl="0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AU" altLang="en-US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7441" y="3815787"/>
            <a:ext cx="671979" cy="30777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333" dirty="0" smtClean="0"/>
            </a:lvl1pPr>
          </a:lstStyle>
          <a:p>
            <a:pPr lvl="0"/>
            <a:r>
              <a:rPr lang="en-AU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507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0539799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3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5715000"/>
          </a:xfrm>
          <a:prstGeom prst="rect">
            <a:avLst/>
          </a:prstGeom>
        </p:spPr>
      </p:pic>
      <p:sp>
        <p:nvSpPr>
          <p:cNvPr id="2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465300" y="-1"/>
            <a:ext cx="4680000" cy="476827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333" dirty="0" smtClean="0">
                <a:solidFill>
                  <a:schemeClr val="tx1"/>
                </a:solidFill>
              </a:defRPr>
            </a:lvl1pPr>
          </a:lstStyle>
          <a:p>
            <a:pPr marL="128582" lvl="0" indent="-128582" defTabSz="514329" fontAlgn="base">
              <a:lnSpc>
                <a:spcPct val="90000"/>
              </a:lnSpc>
              <a:spcBef>
                <a:spcPts val="562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AU"/>
              <a:t>Drag picture to placeholder or click icon to add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/>
          </p:nvPr>
        </p:nvSpPr>
        <p:spPr>
          <a:xfrm>
            <a:off x="517440" y="3093068"/>
            <a:ext cx="5457545" cy="560905"/>
          </a:xfrm>
          <a:solidFill>
            <a:srgbClr val="0099CC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685773" fontAlgn="base">
              <a:spcAft>
                <a:spcPct val="0"/>
              </a:spcAft>
              <a:buClrTx/>
              <a:buSzTx/>
              <a:buFontTx/>
              <a:tabLst/>
            </a:pPr>
            <a:r>
              <a:rPr lang="en-AU" alt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517440" y="3813973"/>
            <a:ext cx="5457545" cy="376303"/>
          </a:xfrm>
          <a:solidFill>
            <a:srgbClr val="006699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1667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R="0" lvl="0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1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031480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3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5715000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517440" y="3093068"/>
            <a:ext cx="5457545" cy="560905"/>
          </a:xfrm>
          <a:solidFill>
            <a:srgbClr val="0099CC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685773" fontAlgn="base">
              <a:spcAft>
                <a:spcPct val="0"/>
              </a:spcAft>
              <a:buClrTx/>
              <a:buSzTx/>
              <a:buFontTx/>
              <a:tabLst/>
            </a:pPr>
            <a:r>
              <a:rPr lang="en-AU" alt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17440" y="3813973"/>
            <a:ext cx="5457545" cy="376303"/>
          </a:xfrm>
          <a:solidFill>
            <a:srgbClr val="006699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1667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R="0" lvl="0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2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ation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059115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6269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857665" y="1016001"/>
            <a:ext cx="5428673" cy="29068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3667" b="0" i="0" u="none" strike="noStrike" cap="none" spc="0" normalizeH="0" baseline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R="0" lvl="0" algn="ctr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AU"/>
              <a:t>Click to edit Master</a:t>
            </a:r>
            <a:br>
              <a:rPr lang="en-AU"/>
            </a:br>
            <a:r>
              <a:rPr lang="en-AU"/>
              <a:t>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7000" y="4106334"/>
            <a:ext cx="6350000" cy="3668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R="0" lvl="0" algn="ctr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4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814238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6"/>
          <a:stretch/>
        </p:blipFill>
        <p:spPr>
          <a:xfrm>
            <a:off x="0" y="4835236"/>
            <a:ext cx="9144000" cy="879959"/>
          </a:xfrm>
          <a:prstGeom prst="rect">
            <a:avLst/>
          </a:prstGeom>
        </p:spPr>
      </p:pic>
      <p:sp>
        <p:nvSpPr>
          <p:cNvPr id="30" name="Content Placeholder 4"/>
          <p:cNvSpPr>
            <a:spLocks noGrp="1"/>
          </p:cNvSpPr>
          <p:nvPr>
            <p:ph sz="quarter" idx="10"/>
          </p:nvPr>
        </p:nvSpPr>
        <p:spPr>
          <a:xfrm>
            <a:off x="471994" y="1434874"/>
            <a:ext cx="8200012" cy="3400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3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1pPr>
            <a:lvl2pPr>
              <a:defRPr kumimoji="0" lang="en-US" sz="26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2pPr>
            <a:lvl3pPr>
              <a:defRPr kumimoji="0" lang="en-U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3pPr>
            <a:lvl4pPr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>
              <a:defRPr kumimoji="0" lang="en-U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5pPr>
          </a:lstStyle>
          <a:p>
            <a:pPr marL="171443" marR="0" lvl="0" indent="-171443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Click to edit Master text styles</a:t>
            </a:r>
          </a:p>
          <a:p>
            <a:pPr marL="514329" marR="0" lvl="1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tabLst/>
            </a:pPr>
            <a:r>
              <a:rPr lang="en-AU"/>
              <a:t>Second level</a:t>
            </a:r>
          </a:p>
          <a:p>
            <a:pPr marL="857216" marR="0" lvl="2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Third level</a:t>
            </a:r>
          </a:p>
          <a:p>
            <a:pPr marL="1200102" marR="0" lvl="3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Fourth level</a:t>
            </a:r>
          </a:p>
          <a:p>
            <a:pPr marL="1542988" marR="0" lvl="4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994" y="519000"/>
            <a:ext cx="8200012" cy="323102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333" b="0" i="0" u="none" spc="0" dirty="0"/>
            </a:lvl1pPr>
          </a:lstStyle>
          <a:p>
            <a:pPr marL="0" lvl="0"/>
            <a:r>
              <a:rPr lang="en-AU"/>
              <a:t>Click to add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3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Two Col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795414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6"/>
          <a:stretch/>
        </p:blipFill>
        <p:spPr>
          <a:xfrm>
            <a:off x="0" y="4835236"/>
            <a:ext cx="9144000" cy="879959"/>
          </a:xfrm>
          <a:prstGeom prst="rect">
            <a:avLst/>
          </a:prstGeom>
        </p:spPr>
      </p:pic>
      <p:sp>
        <p:nvSpPr>
          <p:cNvPr id="30" name="Content Placeholder 4"/>
          <p:cNvSpPr>
            <a:spLocks noGrp="1"/>
          </p:cNvSpPr>
          <p:nvPr>
            <p:ph sz="quarter" idx="10"/>
          </p:nvPr>
        </p:nvSpPr>
        <p:spPr>
          <a:xfrm>
            <a:off x="472501" y="1434874"/>
            <a:ext cx="4052599" cy="3400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3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1pPr>
            <a:lvl2pPr>
              <a:defRPr kumimoji="0" lang="en-US" sz="26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2pPr>
            <a:lvl3pPr>
              <a:defRPr kumimoji="0" lang="en-U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3pPr>
            <a:lvl4pPr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>
              <a:defRPr kumimoji="0" lang="en-U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5pPr>
          </a:lstStyle>
          <a:p>
            <a:pPr marL="171443" marR="0" lvl="0" indent="-171443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Click to edit Master text styles</a:t>
            </a:r>
          </a:p>
          <a:p>
            <a:pPr marL="514329" marR="0" lvl="1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tabLst/>
            </a:pPr>
            <a:r>
              <a:rPr lang="en-AU"/>
              <a:t>Second level</a:t>
            </a:r>
          </a:p>
          <a:p>
            <a:pPr marL="857216" marR="0" lvl="2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Third level</a:t>
            </a:r>
          </a:p>
          <a:p>
            <a:pPr marL="1200102" marR="0" lvl="3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Fourth level</a:t>
            </a:r>
          </a:p>
          <a:p>
            <a:pPr marL="1542988" marR="0" lvl="4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Fifth level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sz="quarter" idx="11"/>
          </p:nvPr>
        </p:nvSpPr>
        <p:spPr>
          <a:xfrm>
            <a:off x="4619915" y="1434874"/>
            <a:ext cx="4052599" cy="3400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3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1pPr>
            <a:lvl2pPr>
              <a:defRPr kumimoji="0" lang="en-US" sz="26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2pPr>
            <a:lvl3pPr>
              <a:defRPr kumimoji="0" lang="en-U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3pPr>
            <a:lvl4pPr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>
              <a:defRPr kumimoji="0" lang="en-U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5pPr>
          </a:lstStyle>
          <a:p>
            <a:pPr marL="171443" marR="0" lvl="0" indent="-171443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Click to edit Master text styles</a:t>
            </a:r>
          </a:p>
          <a:p>
            <a:pPr marL="514329" marR="0" lvl="1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tabLst/>
            </a:pPr>
            <a:r>
              <a:rPr lang="en-AU"/>
              <a:t>Second level</a:t>
            </a:r>
          </a:p>
          <a:p>
            <a:pPr marL="857216" marR="0" lvl="2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Third level</a:t>
            </a:r>
          </a:p>
          <a:p>
            <a:pPr marL="1200102" marR="0" lvl="3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Fourth level</a:t>
            </a:r>
          </a:p>
          <a:p>
            <a:pPr marL="1542988" marR="0" lvl="4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519000"/>
            <a:ext cx="8200012" cy="323102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333" b="0" i="0" u="none" spc="0" dirty="0"/>
            </a:lvl1pPr>
          </a:lstStyle>
          <a:p>
            <a:pPr marL="0" lvl="0" indent="0">
              <a:spcAft>
                <a:spcPts val="0"/>
              </a:spcAft>
            </a:pPr>
            <a:r>
              <a:rPr lang="en-AU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6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/Char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25957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6"/>
          <a:stretch/>
        </p:blipFill>
        <p:spPr>
          <a:xfrm>
            <a:off x="0" y="4835236"/>
            <a:ext cx="9144000" cy="87995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>
          <a:xfrm>
            <a:off x="3718225" y="860778"/>
            <a:ext cx="4954177" cy="39744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3000" b="0" i="0" u="none" strike="noStrike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1pPr>
            <a:lvl2pPr>
              <a:defRPr kumimoji="0" lang="en-US" sz="2600" b="0" i="0" u="none" strike="noStrike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2pPr>
            <a:lvl3pPr>
              <a:defRPr kumimoji="0" lang="en-US" sz="2000" b="0" i="0" u="none" strike="noStrike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3pPr>
            <a:lvl4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>
              <a:defRPr kumimoji="0" lang="en-US" sz="2000" b="0" i="0" u="none" strike="noStrike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5pPr>
          </a:lstStyle>
          <a:p>
            <a:pPr marL="171443" marR="0" lvl="0" indent="-171443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Click to edit Master text styles</a:t>
            </a:r>
          </a:p>
          <a:p>
            <a:pPr marL="514329" marR="0" lvl="1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tabLst/>
            </a:pPr>
            <a:r>
              <a:rPr lang="en-AU"/>
              <a:t>Second level</a:t>
            </a:r>
          </a:p>
          <a:p>
            <a:pPr marL="857216" marR="0" lvl="2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Third level</a:t>
            </a:r>
          </a:p>
          <a:p>
            <a:pPr marL="1200102" marR="0" lvl="3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Fourth level</a:t>
            </a:r>
          </a:p>
          <a:p>
            <a:pPr marL="1542988" marR="0" lvl="4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2501" y="860777"/>
            <a:ext cx="3003437" cy="646331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333">
                <a:solidFill>
                  <a:schemeClr val="bg2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3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/Char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190731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6"/>
          <a:stretch/>
        </p:blipFill>
        <p:spPr>
          <a:xfrm>
            <a:off x="0" y="4835236"/>
            <a:ext cx="9144000" cy="879959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471487" y="860779"/>
            <a:ext cx="8201025" cy="39744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3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1pPr>
            <a:lvl2pPr>
              <a:defRPr kumimoji="0" lang="en-US" sz="26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2pPr>
            <a:lvl3pPr>
              <a:defRPr kumimoji="0" lang="en-U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3pPr>
            <a:lvl4pPr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>
              <a:defRPr kumimoji="0" lang="en-U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5pPr>
          </a:lstStyle>
          <a:p>
            <a:pPr marL="171443" marR="0" lvl="0" indent="-171443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Click to edit Master text styles</a:t>
            </a:r>
          </a:p>
          <a:p>
            <a:pPr marL="514329" marR="0" lvl="1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tabLst/>
            </a:pPr>
            <a:r>
              <a:rPr lang="en-AU"/>
              <a:t>Second level</a:t>
            </a:r>
          </a:p>
          <a:p>
            <a:pPr marL="857216" marR="0" lvl="2" indent="-171443" defTabSz="685773" fontAlgn="base"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Third level</a:t>
            </a:r>
          </a:p>
          <a:p>
            <a:pPr marL="1200102" marR="0" lvl="3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Fourth level</a:t>
            </a:r>
          </a:p>
          <a:p>
            <a:pPr marL="1542988" marR="0" lvl="4" indent="-171443" defTabSz="685773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AU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3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2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645134-B8F1-4CB4-B01D-4C89A87F66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2881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645134-B8F1-4CB4-B01D-4C89A87F66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E2DC051-1816-4549-8510-D21451365A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AU" sz="32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AC1D2-5E11-4AFD-A750-829605983E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2663"/>
            <a:ext cx="9135478" cy="570967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65300" y="201599"/>
            <a:ext cx="4477100" cy="468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AU" noProof="0"/>
              <a:t>Click icon to add picture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A556F45-123A-4709-8899-AA402B2D4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214000"/>
            <a:ext cx="3702239" cy="13295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eaLnBrk="1" hangingPunct="1"/>
            <a:r>
              <a:rPr lang="en-AU" altLang="en-US"/>
              <a:t>Example of title slide with an image included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9BFD177-1663-4878-A8F6-978EA0007F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5761" y="3909600"/>
            <a:ext cx="3702239" cy="6647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eaLnBrk="1" hangingPunct="1"/>
            <a:r>
              <a:rPr lang="en-AU" altLang="en-US"/>
              <a:t>Title slide with image subtitle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2073E-BB12-4824-92CC-91C0AE662DF0}"/>
              </a:ext>
            </a:extLst>
          </p:cNvPr>
          <p:cNvSpPr txBox="1"/>
          <p:nvPr userDrawn="1"/>
        </p:nvSpPr>
        <p:spPr>
          <a:xfrm>
            <a:off x="5861154" y="5081666"/>
            <a:ext cx="18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>
                <a:solidFill>
                  <a:schemeClr val="accent1"/>
                </a:solidFill>
              </a:rPr>
              <a:t>Slide </a:t>
            </a:r>
            <a:fld id="{B8C3393A-6A30-4F00-8BF5-688E2336CE52}" type="slidenum">
              <a:rPr lang="en-AU" sz="1200" smtClean="0">
                <a:solidFill>
                  <a:schemeClr val="accent1"/>
                </a:solidFill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00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39683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6"/>
          <a:stretch/>
        </p:blipFill>
        <p:spPr>
          <a:xfrm>
            <a:off x="0" y="4835236"/>
            <a:ext cx="9144000" cy="87995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4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397432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6"/>
          <a:stretch/>
        </p:blipFill>
        <p:spPr>
          <a:xfrm>
            <a:off x="0" y="4835236"/>
            <a:ext cx="9144000" cy="879959"/>
          </a:xfrm>
          <a:prstGeom prst="rect">
            <a:avLst/>
          </a:prstGeom>
        </p:spPr>
      </p:pic>
      <p:sp>
        <p:nvSpPr>
          <p:cNvPr id="7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SteerCo - v5.pptx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519000"/>
            <a:ext cx="8199900" cy="32400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33" b="0" i="0" u="none" kern="1200" spc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AU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17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806332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1" y="519000"/>
            <a:ext cx="8200013" cy="323165"/>
          </a:xfrm>
        </p:spPr>
        <p:txBody>
          <a:bodyPr/>
          <a:lstStyle>
            <a:lvl1pPr>
              <a:defRPr sz="2333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051" y="1738025"/>
            <a:ext cx="8200351" cy="34076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5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5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5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5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5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AU"/>
              <a:t>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02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283454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091"/>
            <a:ext cx="3520800" cy="5716091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286895"/>
            <a:ext cx="2589300" cy="124649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333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SteerCo - v5.pptx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81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058051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ts val="3750"/>
              </a:lnSpc>
            </a:pPr>
            <a:endParaRPr lang="en-AU" sz="3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85600" y="2223367"/>
            <a:ext cx="7372800" cy="2667522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571477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defRPr lang="en-US" sz="3667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885600" y="1214836"/>
            <a:ext cx="914400" cy="765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SteerCo - v5.pptx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2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6241515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3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189000"/>
            <a:ext cx="7885200" cy="1701000"/>
          </a:xfrm>
        </p:spPr>
        <p:txBody>
          <a:bodyPr anchor="t">
            <a:noAutofit/>
          </a:bodyPr>
          <a:lstStyle>
            <a:lvl1pPr>
              <a:defRPr sz="3667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30000" y="3066680"/>
            <a:ext cx="85140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827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6424644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7" y="0"/>
            <a:ext cx="312713" cy="5715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1" y="0"/>
            <a:ext cx="3059631" cy="57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1" y="2234253"/>
            <a:ext cx="2345911" cy="12464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33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83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0941691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6" y="0"/>
            <a:ext cx="312713" cy="5715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1" y="0"/>
            <a:ext cx="5378967" cy="57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519000"/>
            <a:ext cx="4692600" cy="32316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33" b="0" i="0" u="none" kern="1200" spc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AU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25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8385022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3" y="0"/>
            <a:ext cx="312713" cy="5715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1" y="2234253"/>
            <a:ext cx="2345911" cy="12464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33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1091"/>
            <a:ext cx="6083428" cy="57160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573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997678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8" y="0"/>
            <a:ext cx="312713" cy="5715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5715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7" y="0"/>
            <a:ext cx="4574983" cy="5715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125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AU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488000"/>
            <a:ext cx="3291300" cy="27390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2667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010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7244632-C9B9-418A-A21A-85CBBEC789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0873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7244632-C9B9-418A-A21A-85CBBEC78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7A5D207-DECF-424C-8063-3F83A11EAFC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AU" sz="32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2662"/>
            <a:ext cx="9135478" cy="5709674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4CB8A57F-7E88-40DB-8F65-7982A676A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857499"/>
            <a:ext cx="4206239" cy="886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eaLnBrk="1" hangingPunct="1"/>
            <a:r>
              <a:rPr lang="en-AU" altLang="en-US"/>
              <a:t>Example of title slide with graphic device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E3BB976-0328-47B5-B848-62480A58AD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5761" y="3909600"/>
            <a:ext cx="3702239" cy="6647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eaLnBrk="1" hangingPunct="1"/>
            <a:r>
              <a:rPr lang="en-AU" altLang="en-US"/>
              <a:t>Title slide with graphic device subtitle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69510-9B9B-4A3C-98D4-6C612D032E58}"/>
              </a:ext>
            </a:extLst>
          </p:cNvPr>
          <p:cNvSpPr txBox="1"/>
          <p:nvPr userDrawn="1"/>
        </p:nvSpPr>
        <p:spPr>
          <a:xfrm>
            <a:off x="5861154" y="5081666"/>
            <a:ext cx="18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>
                <a:solidFill>
                  <a:schemeClr val="accent1"/>
                </a:solidFill>
              </a:rPr>
              <a:t>Slide </a:t>
            </a:r>
            <a:fld id="{B8C3393A-6A30-4F00-8BF5-688E2336CE52}" type="slidenum">
              <a:rPr lang="en-AU" sz="1200" smtClean="0">
                <a:solidFill>
                  <a:schemeClr val="accent1"/>
                </a:solidFill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12936312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8" y="0"/>
            <a:ext cx="312713" cy="5715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9" y="0"/>
            <a:ext cx="3279343" cy="57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20" y="0"/>
            <a:ext cx="3278981" cy="5715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AU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901261" y="3274541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503875"/>
            <a:ext cx="4685664" cy="2739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67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24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32147004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143" y="1092"/>
            <a:ext cx="3066234" cy="5715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1" y="2303504"/>
            <a:ext cx="1858979" cy="10952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33" baseline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2991999"/>
            <a:ext cx="1023938" cy="2819135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440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7843849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5715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1" y="2303504"/>
            <a:ext cx="1858979" cy="1095259"/>
          </a:xfrm>
        </p:spPr>
        <p:txBody>
          <a:bodyPr anchor="ctr" anchorCtr="0">
            <a:noAutofit/>
          </a:bodyPr>
          <a:lstStyle>
            <a:lvl1pPr>
              <a:defRPr sz="2333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30981" y="2835691"/>
            <a:ext cx="2021000" cy="288478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3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3602656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070190" cy="5715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488000"/>
            <a:ext cx="3046676" cy="2739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67" b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5" y="2828661"/>
            <a:ext cx="973931" cy="297656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930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470521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070190" cy="5715000"/>
          </a:xfrm>
          <a:prstGeom prst="homePlate">
            <a:avLst>
              <a:gd name="adj" fmla="val 12939"/>
            </a:avLst>
          </a:prstGeom>
          <a:solidFill>
            <a:srgbClr val="003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488000"/>
            <a:ext cx="3046676" cy="2739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67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83544" y="2846917"/>
            <a:ext cx="2021000" cy="2868083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8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5025977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4772660" cy="5715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1" y="519000"/>
            <a:ext cx="3505235" cy="32316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33" b="0" i="0" u="none" kern="1200" spc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AU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4" y="2991338"/>
            <a:ext cx="1023938" cy="2819135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60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691975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4772660" cy="5715000"/>
          </a:xfrm>
          <a:prstGeom prst="homePlate">
            <a:avLst>
              <a:gd name="adj" fmla="val 12939"/>
            </a:avLst>
          </a:prstGeom>
          <a:solidFill>
            <a:srgbClr val="003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1" y="519000"/>
            <a:ext cx="3505235" cy="32316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33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AU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45129" y="2839837"/>
            <a:ext cx="2021000" cy="28804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4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5782273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715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519000"/>
            <a:ext cx="4692600" cy="32316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33" b="0" i="0" u="none" kern="1200" spc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AU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4" y="2991338"/>
            <a:ext cx="1023938" cy="2819135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0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231841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715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3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519000"/>
            <a:ext cx="4692600" cy="32316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33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AU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25721" y="2839837"/>
            <a:ext cx="2021000" cy="28804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TextBox 12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5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43736627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ts val="3750"/>
              </a:lnSpc>
            </a:pPr>
            <a:endParaRPr lang="en-AU" sz="3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3188611"/>
            <a:ext cx="7883999" cy="1338792"/>
          </a:xfrm>
        </p:spPr>
        <p:txBody>
          <a:bodyPr anchor="b">
            <a:noAutofit/>
          </a:bodyPr>
          <a:lstStyle>
            <a:lvl1pPr marL="0" algn="l" defTabSz="571477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defRPr lang="en-US" sz="3667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62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ll quotation –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42C232C-979F-457E-85E2-EBC2436D19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0883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42C232C-979F-457E-85E2-EBC2436D19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2663"/>
            <a:ext cx="9135478" cy="57096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4300" y="1016000"/>
            <a:ext cx="6350000" cy="29068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2"/>
                </a:solidFill>
              </a:defRPr>
            </a:lvl2pPr>
            <a:lvl3pPr marL="685800" indent="0" algn="ctr">
              <a:buNone/>
              <a:defRPr>
                <a:solidFill>
                  <a:schemeClr val="tx2"/>
                </a:solidFill>
              </a:defRPr>
            </a:lvl3pPr>
            <a:lvl4pPr marL="1028700" indent="0" algn="ctr">
              <a:buNone/>
              <a:defRPr>
                <a:solidFill>
                  <a:schemeClr val="tx2"/>
                </a:solidFill>
              </a:defRPr>
            </a:lvl4pPr>
            <a:lvl5pPr marL="1371600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84300" y="4106333"/>
            <a:ext cx="6350000" cy="3668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>
                <a:solidFill>
                  <a:schemeClr val="tx2"/>
                </a:solidFill>
              </a:defRPr>
            </a:lvl2pPr>
            <a:lvl3pPr marL="685800" indent="0" algn="ctr">
              <a:buNone/>
              <a:defRPr>
                <a:solidFill>
                  <a:schemeClr val="tx2"/>
                </a:solidFill>
              </a:defRPr>
            </a:lvl3pPr>
            <a:lvl4pPr marL="1028700" indent="0" algn="ctr">
              <a:buNone/>
              <a:defRPr>
                <a:solidFill>
                  <a:schemeClr val="tx2"/>
                </a:solidFill>
              </a:defRPr>
            </a:lvl4pPr>
            <a:lvl5pPr marL="1371600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7376C-F92A-4F03-8A3D-0D192C2C341C}"/>
              </a:ext>
            </a:extLst>
          </p:cNvPr>
          <p:cNvSpPr txBox="1"/>
          <p:nvPr userDrawn="1"/>
        </p:nvSpPr>
        <p:spPr>
          <a:xfrm>
            <a:off x="5861154" y="5081666"/>
            <a:ext cx="18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>
                <a:solidFill>
                  <a:schemeClr val="accent1"/>
                </a:solidFill>
              </a:rPr>
              <a:t>Slide </a:t>
            </a:r>
            <a:fld id="{B8C3393A-6A30-4F00-8BF5-688E2336CE52}" type="slidenum">
              <a:rPr lang="en-AU" sz="1200" smtClean="0">
                <a:solidFill>
                  <a:schemeClr val="accent1"/>
                </a:solidFill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61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38235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ts val="3750"/>
              </a:lnSpc>
            </a:pPr>
            <a:endParaRPr lang="en-AU" sz="3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1" y="521229"/>
            <a:ext cx="917717" cy="765000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188611"/>
            <a:ext cx="7884000" cy="13387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571477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defRPr lang="en-US" sz="3667" kern="1200" baseline="0" dirty="0">
                <a:solidFill>
                  <a:srgbClr val="0099C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22076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92365580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66044" y="502029"/>
            <a:ext cx="641048" cy="7514866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889446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06599"/>
          </a:solidFill>
          <a:ln>
            <a:noFill/>
          </a:ln>
          <a:effectLst/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noAutofit/>
          </a:bodyPr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125">
              <a:solidFill>
                <a:srgbClr val="000000"/>
              </a:solidFill>
              <a:latin typeface="Arial"/>
              <a:ea typeface="+mn-ea"/>
              <a:sym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6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092774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333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519000"/>
            <a:ext cx="8199900" cy="323165"/>
          </a:xfrm>
        </p:spPr>
        <p:txBody>
          <a:bodyPr/>
          <a:lstStyle>
            <a:lvl1pPr>
              <a:defRPr sz="2333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1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0637042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38736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0827090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93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003543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1994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4652365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5715000"/>
          </a:xfrm>
          <a:prstGeom prst="rect">
            <a:avLst/>
          </a:prstGeom>
        </p:spPr>
      </p:pic>
      <p:sp>
        <p:nvSpPr>
          <p:cNvPr id="62" name="TextBox 61"/>
          <p:cNvSpPr txBox="1"/>
          <p:nvPr userDrawn="1"/>
        </p:nvSpPr>
        <p:spPr>
          <a:xfrm>
            <a:off x="3435406" y="2091803"/>
            <a:ext cx="2273186" cy="57708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7619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3750">
                <a:solidFill>
                  <a:srgbClr val="006699"/>
                </a:solidFill>
                <a:sym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245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874554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0" y="-1"/>
            <a:ext cx="9144000" cy="5715001"/>
            <a:chOff x="0" y="-1"/>
            <a:chExt cx="9144000" cy="6858001"/>
          </a:xfrm>
        </p:grpSpPr>
        <p:sp>
          <p:nvSpPr>
            <p:cNvPr id="94" name="Slide edges"/>
            <p:cNvSpPr>
              <a:spLocks/>
            </p:cNvSpPr>
            <p:nvPr/>
          </p:nvSpPr>
          <p:spPr bwMode="auto">
            <a:xfrm>
              <a:off x="0" y="0"/>
              <a:ext cx="9144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125">
                <a:solidFill>
                  <a:srgbClr val="575757"/>
                </a:solidFill>
                <a:latin typeface="Arial"/>
                <a:ea typeface="+mn-ea"/>
              </a:endParaRPr>
            </a:p>
          </p:txBody>
        </p:sp>
        <p:sp>
          <p:nvSpPr>
            <p:cNvPr id="95" name="Footnote measure"/>
            <p:cNvSpPr>
              <a:spLocks noChangeArrowheads="1"/>
            </p:cNvSpPr>
            <p:nvPr/>
          </p:nvSpPr>
          <p:spPr bwMode="auto">
            <a:xfrm>
              <a:off x="470792" y="5694662"/>
              <a:ext cx="8208490" cy="332399"/>
            </a:xfrm>
            <a:prstGeom prst="rect">
              <a:avLst/>
            </a:prstGeom>
            <a:solidFill>
              <a:srgbClr val="FCB933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6" name="Whitespace measure"/>
            <p:cNvSpPr>
              <a:spLocks noChangeArrowheads="1"/>
            </p:cNvSpPr>
            <p:nvPr/>
          </p:nvSpPr>
          <p:spPr bwMode="auto">
            <a:xfrm>
              <a:off x="466236" y="1454055"/>
              <a:ext cx="8212317" cy="583200"/>
            </a:xfrm>
            <a:prstGeom prst="rect">
              <a:avLst/>
            </a:prstGeom>
            <a:solidFill>
              <a:srgbClr val="FCB933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7" name="Rectangle 6"/>
            <p:cNvSpPr>
              <a:spLocks noChangeArrowheads="1"/>
            </p:cNvSpPr>
            <p:nvPr/>
          </p:nvSpPr>
          <p:spPr bwMode="auto">
            <a:xfrm>
              <a:off x="470792" y="1501070"/>
              <a:ext cx="8208490" cy="58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8" name="No-fly zone"/>
            <p:cNvSpPr>
              <a:spLocks noEditPoints="1"/>
            </p:cNvSpPr>
            <p:nvPr/>
          </p:nvSpPr>
          <p:spPr bwMode="auto">
            <a:xfrm>
              <a:off x="0" y="-1"/>
              <a:ext cx="9144000" cy="6858001"/>
            </a:xfrm>
            <a:custGeom>
              <a:avLst/>
              <a:gdLst>
                <a:gd name="T0" fmla="*/ 310 w 6021"/>
                <a:gd name="T1" fmla="*/ 742 h 3390"/>
                <a:gd name="T2" fmla="*/ 310 w 6021"/>
                <a:gd name="T3" fmla="*/ 742 h 3390"/>
                <a:gd name="T4" fmla="*/ 310 w 6021"/>
                <a:gd name="T5" fmla="*/ 310 h 3390"/>
                <a:gd name="T6" fmla="*/ 5715 w 6021"/>
                <a:gd name="T7" fmla="*/ 310 h 3390"/>
                <a:gd name="T8" fmla="*/ 5715 w 6021"/>
                <a:gd name="T9" fmla="*/ 742 h 3390"/>
                <a:gd name="T10" fmla="*/ 5715 w 6021"/>
                <a:gd name="T11" fmla="*/ 1029 h 3390"/>
                <a:gd name="T12" fmla="*/ 5715 w 6021"/>
                <a:gd name="T13" fmla="*/ 3040 h 3390"/>
                <a:gd name="T14" fmla="*/ 5715 w 6021"/>
                <a:gd name="T15" fmla="*/ 3043 h 3390"/>
                <a:gd name="T16" fmla="*/ 5715 w 6021"/>
                <a:gd name="T17" fmla="*/ 3230 h 3390"/>
                <a:gd name="T18" fmla="*/ 310 w 6021"/>
                <a:gd name="T19" fmla="*/ 3230 h 3390"/>
                <a:gd name="T20" fmla="*/ 310 w 6021"/>
                <a:gd name="T21" fmla="*/ 3040 h 3390"/>
                <a:gd name="T22" fmla="*/ 310 w 6021"/>
                <a:gd name="T23" fmla="*/ 1029 h 3390"/>
                <a:gd name="T24" fmla="*/ 310 w 6021"/>
                <a:gd name="T25" fmla="*/ 742 h 3390"/>
                <a:gd name="T26" fmla="*/ 6021 w 6021"/>
                <a:gd name="T27" fmla="*/ 0 h 3390"/>
                <a:gd name="T28" fmla="*/ 0 w 6021"/>
                <a:gd name="T29" fmla="*/ 0 h 3390"/>
                <a:gd name="T30" fmla="*/ 0 w 6021"/>
                <a:gd name="T31" fmla="*/ 3390 h 3390"/>
                <a:gd name="T32" fmla="*/ 6021 w 6021"/>
                <a:gd name="T33" fmla="*/ 3390 h 3390"/>
                <a:gd name="T34" fmla="*/ 6021 w 6021"/>
                <a:gd name="T35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1" h="3390">
                  <a:moveTo>
                    <a:pt x="310" y="742"/>
                  </a:moveTo>
                  <a:lnTo>
                    <a:pt x="310" y="742"/>
                  </a:lnTo>
                  <a:lnTo>
                    <a:pt x="310" y="310"/>
                  </a:lnTo>
                  <a:lnTo>
                    <a:pt x="5715" y="310"/>
                  </a:lnTo>
                  <a:lnTo>
                    <a:pt x="5715" y="742"/>
                  </a:lnTo>
                  <a:lnTo>
                    <a:pt x="5715" y="1029"/>
                  </a:lnTo>
                  <a:lnTo>
                    <a:pt x="5715" y="3040"/>
                  </a:lnTo>
                  <a:lnTo>
                    <a:pt x="5715" y="3043"/>
                  </a:lnTo>
                  <a:lnTo>
                    <a:pt x="5715" y="3230"/>
                  </a:lnTo>
                  <a:lnTo>
                    <a:pt x="310" y="3230"/>
                  </a:lnTo>
                  <a:lnTo>
                    <a:pt x="310" y="3040"/>
                  </a:lnTo>
                  <a:lnTo>
                    <a:pt x="310" y="1029"/>
                  </a:lnTo>
                  <a:lnTo>
                    <a:pt x="310" y="742"/>
                  </a:lnTo>
                  <a:close/>
                  <a:moveTo>
                    <a:pt x="6021" y="0"/>
                  </a:moveTo>
                  <a:lnTo>
                    <a:pt x="0" y="0"/>
                  </a:lnTo>
                  <a:lnTo>
                    <a:pt x="0" y="3390"/>
                  </a:lnTo>
                  <a:lnTo>
                    <a:pt x="6021" y="3390"/>
                  </a:lnTo>
                  <a:lnTo>
                    <a:pt x="6021" y="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0" y="-1"/>
              <a:ext cx="9144000" cy="6858001"/>
            </a:xfrm>
            <a:custGeom>
              <a:avLst/>
              <a:gdLst>
                <a:gd name="T0" fmla="*/ 310 w 6021"/>
                <a:gd name="T1" fmla="*/ 742 h 3390"/>
                <a:gd name="T2" fmla="*/ 310 w 6021"/>
                <a:gd name="T3" fmla="*/ 742 h 3390"/>
                <a:gd name="T4" fmla="*/ 310 w 6021"/>
                <a:gd name="T5" fmla="*/ 310 h 3390"/>
                <a:gd name="T6" fmla="*/ 5715 w 6021"/>
                <a:gd name="T7" fmla="*/ 310 h 3390"/>
                <a:gd name="T8" fmla="*/ 5715 w 6021"/>
                <a:gd name="T9" fmla="*/ 742 h 3390"/>
                <a:gd name="T10" fmla="*/ 5715 w 6021"/>
                <a:gd name="T11" fmla="*/ 1029 h 3390"/>
                <a:gd name="T12" fmla="*/ 5715 w 6021"/>
                <a:gd name="T13" fmla="*/ 3040 h 3390"/>
                <a:gd name="T14" fmla="*/ 5715 w 6021"/>
                <a:gd name="T15" fmla="*/ 3043 h 3390"/>
                <a:gd name="T16" fmla="*/ 5715 w 6021"/>
                <a:gd name="T17" fmla="*/ 3230 h 3390"/>
                <a:gd name="T18" fmla="*/ 310 w 6021"/>
                <a:gd name="T19" fmla="*/ 3230 h 3390"/>
                <a:gd name="T20" fmla="*/ 310 w 6021"/>
                <a:gd name="T21" fmla="*/ 3040 h 3390"/>
                <a:gd name="T22" fmla="*/ 310 w 6021"/>
                <a:gd name="T23" fmla="*/ 1029 h 3390"/>
                <a:gd name="T24" fmla="*/ 310 w 6021"/>
                <a:gd name="T25" fmla="*/ 742 h 3390"/>
                <a:gd name="T26" fmla="*/ 6021 w 6021"/>
                <a:gd name="T27" fmla="*/ 0 h 3390"/>
                <a:gd name="T28" fmla="*/ 0 w 6021"/>
                <a:gd name="T29" fmla="*/ 0 h 3390"/>
                <a:gd name="T30" fmla="*/ 0 w 6021"/>
                <a:gd name="T31" fmla="*/ 3390 h 3390"/>
                <a:gd name="T32" fmla="*/ 6021 w 6021"/>
                <a:gd name="T33" fmla="*/ 3390 h 3390"/>
                <a:gd name="T34" fmla="*/ 6021 w 6021"/>
                <a:gd name="T35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1" h="3390">
                  <a:moveTo>
                    <a:pt x="310" y="742"/>
                  </a:moveTo>
                  <a:lnTo>
                    <a:pt x="310" y="742"/>
                  </a:lnTo>
                  <a:lnTo>
                    <a:pt x="310" y="310"/>
                  </a:lnTo>
                  <a:lnTo>
                    <a:pt x="5715" y="310"/>
                  </a:lnTo>
                  <a:lnTo>
                    <a:pt x="5715" y="742"/>
                  </a:lnTo>
                  <a:lnTo>
                    <a:pt x="5715" y="1029"/>
                  </a:lnTo>
                  <a:lnTo>
                    <a:pt x="5715" y="3040"/>
                  </a:lnTo>
                  <a:lnTo>
                    <a:pt x="5715" y="3043"/>
                  </a:lnTo>
                  <a:lnTo>
                    <a:pt x="5715" y="3230"/>
                  </a:lnTo>
                  <a:lnTo>
                    <a:pt x="310" y="3230"/>
                  </a:lnTo>
                  <a:lnTo>
                    <a:pt x="310" y="3040"/>
                  </a:lnTo>
                  <a:lnTo>
                    <a:pt x="310" y="1029"/>
                  </a:lnTo>
                  <a:lnTo>
                    <a:pt x="310" y="742"/>
                  </a:lnTo>
                  <a:moveTo>
                    <a:pt x="6021" y="0"/>
                  </a:moveTo>
                  <a:lnTo>
                    <a:pt x="0" y="0"/>
                  </a:lnTo>
                  <a:lnTo>
                    <a:pt x="0" y="3390"/>
                  </a:lnTo>
                  <a:lnTo>
                    <a:pt x="6021" y="3390"/>
                  </a:lnTo>
                  <a:lnTo>
                    <a:pt x="6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grpSp>
          <p:nvGrpSpPr>
            <p:cNvPr id="100" name="Gutter space"/>
            <p:cNvGrpSpPr/>
            <p:nvPr/>
          </p:nvGrpSpPr>
          <p:grpSpPr>
            <a:xfrm>
              <a:off x="962846" y="623550"/>
              <a:ext cx="7216789" cy="5071577"/>
              <a:chOff x="2322513" y="1258888"/>
              <a:chExt cx="7543800" cy="4341813"/>
            </a:xfrm>
            <a:solidFill>
              <a:schemeClr val="accent5">
                <a:alpha val="15000"/>
              </a:schemeClr>
            </a:solidFill>
          </p:grpSpPr>
          <p:sp>
            <p:nvSpPr>
              <p:cNvPr id="125" name="Rectangle 34"/>
              <p:cNvSpPr>
                <a:spLocks noChangeArrowheads="1"/>
              </p:cNvSpPr>
              <p:nvPr/>
            </p:nvSpPr>
            <p:spPr bwMode="auto">
              <a:xfrm>
                <a:off x="6716713" y="1258888"/>
                <a:ext cx="227013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6" name="Rectangle 35"/>
              <p:cNvSpPr>
                <a:spLocks noChangeArrowheads="1"/>
              </p:cNvSpPr>
              <p:nvPr/>
            </p:nvSpPr>
            <p:spPr bwMode="auto">
              <a:xfrm>
                <a:off x="8183563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7" name="Rectangle 36"/>
              <p:cNvSpPr>
                <a:spLocks noChangeArrowheads="1"/>
              </p:cNvSpPr>
              <p:nvPr/>
            </p:nvSpPr>
            <p:spPr bwMode="auto">
              <a:xfrm>
                <a:off x="7451726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8" name="Rectangle 37"/>
              <p:cNvSpPr>
                <a:spLocks noChangeArrowheads="1"/>
              </p:cNvSpPr>
              <p:nvPr/>
            </p:nvSpPr>
            <p:spPr bwMode="auto">
              <a:xfrm>
                <a:off x="8915401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9" name="Rectangle 38"/>
              <p:cNvSpPr>
                <a:spLocks noChangeArrowheads="1"/>
              </p:cNvSpPr>
              <p:nvPr/>
            </p:nvSpPr>
            <p:spPr bwMode="auto">
              <a:xfrm>
                <a:off x="9647238" y="1258888"/>
                <a:ext cx="219075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0" name="Rectangle 39"/>
              <p:cNvSpPr>
                <a:spLocks noChangeArrowheads="1"/>
              </p:cNvSpPr>
              <p:nvPr/>
            </p:nvSpPr>
            <p:spPr bwMode="auto">
              <a:xfrm>
                <a:off x="5984876" y="1258888"/>
                <a:ext cx="23018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1" name="Rectangle 40"/>
              <p:cNvSpPr>
                <a:spLocks noChangeArrowheads="1"/>
              </p:cNvSpPr>
              <p:nvPr/>
            </p:nvSpPr>
            <p:spPr bwMode="auto">
              <a:xfrm>
                <a:off x="2322513" y="1258888"/>
                <a:ext cx="228600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2" name="Rectangle 41"/>
              <p:cNvSpPr>
                <a:spLocks noChangeArrowheads="1"/>
              </p:cNvSpPr>
              <p:nvPr/>
            </p:nvSpPr>
            <p:spPr bwMode="auto">
              <a:xfrm>
                <a:off x="3059113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3" name="Rectangle 42"/>
              <p:cNvSpPr>
                <a:spLocks noChangeArrowheads="1"/>
              </p:cNvSpPr>
              <p:nvPr/>
            </p:nvSpPr>
            <p:spPr bwMode="auto">
              <a:xfrm>
                <a:off x="3790951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>
                <a:off x="4521201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9" name="Rectangle 44"/>
              <p:cNvSpPr>
                <a:spLocks noChangeArrowheads="1"/>
              </p:cNvSpPr>
              <p:nvPr/>
            </p:nvSpPr>
            <p:spPr bwMode="auto">
              <a:xfrm>
                <a:off x="5253038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p:grpSp>
        <p:grpSp>
          <p:nvGrpSpPr>
            <p:cNvPr id="101" name="Baselines/Anchors"/>
            <p:cNvGrpSpPr/>
            <p:nvPr/>
          </p:nvGrpSpPr>
          <p:grpSpPr>
            <a:xfrm>
              <a:off x="0" y="623086"/>
              <a:ext cx="9144000" cy="5071577"/>
              <a:chOff x="1316038" y="1258888"/>
              <a:chExt cx="9558338" cy="4341813"/>
            </a:xfrm>
          </p:grpSpPr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1316038" y="14874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06" name="Line 15"/>
              <p:cNvSpPr>
                <a:spLocks noChangeShapeType="1"/>
              </p:cNvSpPr>
              <p:nvPr/>
            </p:nvSpPr>
            <p:spPr bwMode="auto">
              <a:xfrm>
                <a:off x="1316038" y="12588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07" name="Line 16"/>
              <p:cNvSpPr>
                <a:spLocks noChangeShapeType="1"/>
              </p:cNvSpPr>
              <p:nvPr/>
            </p:nvSpPr>
            <p:spPr bwMode="auto">
              <a:xfrm>
                <a:off x="1316038" y="56007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08" name="Line 17"/>
              <p:cNvSpPr>
                <a:spLocks noChangeShapeType="1"/>
              </p:cNvSpPr>
              <p:nvPr/>
            </p:nvSpPr>
            <p:spPr bwMode="auto">
              <a:xfrm>
                <a:off x="1316038" y="1717676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09" name="Line 18"/>
              <p:cNvSpPr>
                <a:spLocks noChangeShapeType="1"/>
              </p:cNvSpPr>
              <p:nvPr/>
            </p:nvSpPr>
            <p:spPr bwMode="auto">
              <a:xfrm>
                <a:off x="1316038" y="1946276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0" name="Line 19"/>
              <p:cNvSpPr>
                <a:spLocks noChangeShapeType="1"/>
              </p:cNvSpPr>
              <p:nvPr/>
            </p:nvSpPr>
            <p:spPr bwMode="auto">
              <a:xfrm>
                <a:off x="1316038" y="21732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1" name="Line 20"/>
              <p:cNvSpPr>
                <a:spLocks noChangeShapeType="1"/>
              </p:cNvSpPr>
              <p:nvPr/>
            </p:nvSpPr>
            <p:spPr bwMode="auto">
              <a:xfrm>
                <a:off x="1316038" y="24018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2" name="Line 21"/>
              <p:cNvSpPr>
                <a:spLocks noChangeShapeType="1"/>
              </p:cNvSpPr>
              <p:nvPr/>
            </p:nvSpPr>
            <p:spPr bwMode="auto">
              <a:xfrm>
                <a:off x="1316038" y="26304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3" name="Line 22"/>
              <p:cNvSpPr>
                <a:spLocks noChangeShapeType="1"/>
              </p:cNvSpPr>
              <p:nvPr/>
            </p:nvSpPr>
            <p:spPr bwMode="auto">
              <a:xfrm>
                <a:off x="1316038" y="28590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4" name="Line 23"/>
              <p:cNvSpPr>
                <a:spLocks noChangeShapeType="1"/>
              </p:cNvSpPr>
              <p:nvPr/>
            </p:nvSpPr>
            <p:spPr bwMode="auto">
              <a:xfrm>
                <a:off x="1316038" y="30876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5" name="Line 24"/>
              <p:cNvSpPr>
                <a:spLocks noChangeShapeType="1"/>
              </p:cNvSpPr>
              <p:nvPr/>
            </p:nvSpPr>
            <p:spPr bwMode="auto">
              <a:xfrm>
                <a:off x="1316038" y="33162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6" name="Line 25"/>
              <p:cNvSpPr>
                <a:spLocks noChangeShapeType="1"/>
              </p:cNvSpPr>
              <p:nvPr/>
            </p:nvSpPr>
            <p:spPr bwMode="auto">
              <a:xfrm>
                <a:off x="1316038" y="35433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7" name="Line 26"/>
              <p:cNvSpPr>
                <a:spLocks noChangeShapeType="1"/>
              </p:cNvSpPr>
              <p:nvPr/>
            </p:nvSpPr>
            <p:spPr bwMode="auto">
              <a:xfrm>
                <a:off x="1316038" y="37719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8" name="Line 27"/>
              <p:cNvSpPr>
                <a:spLocks noChangeShapeType="1"/>
              </p:cNvSpPr>
              <p:nvPr/>
            </p:nvSpPr>
            <p:spPr bwMode="auto">
              <a:xfrm>
                <a:off x="1316038" y="40005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9" name="Line 28"/>
              <p:cNvSpPr>
                <a:spLocks noChangeShapeType="1"/>
              </p:cNvSpPr>
              <p:nvPr/>
            </p:nvSpPr>
            <p:spPr bwMode="auto">
              <a:xfrm>
                <a:off x="1316038" y="42306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0" name="Line 29"/>
              <p:cNvSpPr>
                <a:spLocks noChangeShapeType="1"/>
              </p:cNvSpPr>
              <p:nvPr/>
            </p:nvSpPr>
            <p:spPr bwMode="auto">
              <a:xfrm>
                <a:off x="1316038" y="44577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1" name="Line 30"/>
              <p:cNvSpPr>
                <a:spLocks noChangeShapeType="1"/>
              </p:cNvSpPr>
              <p:nvPr/>
            </p:nvSpPr>
            <p:spPr bwMode="auto">
              <a:xfrm>
                <a:off x="1316038" y="46863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2" name="Line 31"/>
              <p:cNvSpPr>
                <a:spLocks noChangeShapeType="1"/>
              </p:cNvSpPr>
              <p:nvPr/>
            </p:nvSpPr>
            <p:spPr bwMode="auto">
              <a:xfrm>
                <a:off x="1316038" y="49149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3" name="Line 32"/>
              <p:cNvSpPr>
                <a:spLocks noChangeShapeType="1"/>
              </p:cNvSpPr>
              <p:nvPr/>
            </p:nvSpPr>
            <p:spPr bwMode="auto">
              <a:xfrm>
                <a:off x="1316038" y="5141913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4" name="Line 33"/>
              <p:cNvSpPr>
                <a:spLocks noChangeShapeType="1"/>
              </p:cNvSpPr>
              <p:nvPr/>
            </p:nvSpPr>
            <p:spPr bwMode="auto">
              <a:xfrm>
                <a:off x="1316038" y="53721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102" name="Five column measure"/>
            <p:cNvSpPr>
              <a:spLocks noEditPoints="1"/>
            </p:cNvSpPr>
            <p:nvPr/>
          </p:nvSpPr>
          <p:spPr bwMode="auto">
            <a:xfrm>
              <a:off x="470792" y="5528289"/>
              <a:ext cx="8208490" cy="66761"/>
            </a:xfrm>
            <a:custGeom>
              <a:avLst/>
              <a:gdLst>
                <a:gd name="T0" fmla="*/ 1113 w 5405"/>
                <a:gd name="T1" fmla="*/ 0 h 33"/>
                <a:gd name="T2" fmla="*/ 2068 w 5405"/>
                <a:gd name="T3" fmla="*/ 0 h 33"/>
                <a:gd name="T4" fmla="*/ 2068 w 5405"/>
                <a:gd name="T5" fmla="*/ 33 h 33"/>
                <a:gd name="T6" fmla="*/ 1113 w 5405"/>
                <a:gd name="T7" fmla="*/ 33 h 33"/>
                <a:gd name="T8" fmla="*/ 1113 w 5405"/>
                <a:gd name="T9" fmla="*/ 0 h 33"/>
                <a:gd name="T10" fmla="*/ 1113 w 5405"/>
                <a:gd name="T11" fmla="*/ 0 h 33"/>
                <a:gd name="T12" fmla="*/ 4449 w 5405"/>
                <a:gd name="T13" fmla="*/ 0 h 33"/>
                <a:gd name="T14" fmla="*/ 4449 w 5405"/>
                <a:gd name="T15" fmla="*/ 33 h 33"/>
                <a:gd name="T16" fmla="*/ 5405 w 5405"/>
                <a:gd name="T17" fmla="*/ 33 h 33"/>
                <a:gd name="T18" fmla="*/ 5405 w 5405"/>
                <a:gd name="T19" fmla="*/ 0 h 33"/>
                <a:gd name="T20" fmla="*/ 4449 w 5405"/>
                <a:gd name="T21" fmla="*/ 0 h 33"/>
                <a:gd name="T22" fmla="*/ 4449 w 5405"/>
                <a:gd name="T23" fmla="*/ 0 h 33"/>
                <a:gd name="T24" fmla="*/ 3337 w 5405"/>
                <a:gd name="T25" fmla="*/ 0 h 33"/>
                <a:gd name="T26" fmla="*/ 3337 w 5405"/>
                <a:gd name="T27" fmla="*/ 33 h 33"/>
                <a:gd name="T28" fmla="*/ 4293 w 5405"/>
                <a:gd name="T29" fmla="*/ 33 h 33"/>
                <a:gd name="T30" fmla="*/ 4293 w 5405"/>
                <a:gd name="T31" fmla="*/ 0 h 33"/>
                <a:gd name="T32" fmla="*/ 3337 w 5405"/>
                <a:gd name="T33" fmla="*/ 0 h 33"/>
                <a:gd name="T34" fmla="*/ 3337 w 5405"/>
                <a:gd name="T35" fmla="*/ 0 h 33"/>
                <a:gd name="T36" fmla="*/ 2225 w 5405"/>
                <a:gd name="T37" fmla="*/ 0 h 33"/>
                <a:gd name="T38" fmla="*/ 2225 w 5405"/>
                <a:gd name="T39" fmla="*/ 33 h 33"/>
                <a:gd name="T40" fmla="*/ 3180 w 5405"/>
                <a:gd name="T41" fmla="*/ 33 h 33"/>
                <a:gd name="T42" fmla="*/ 3180 w 5405"/>
                <a:gd name="T43" fmla="*/ 0 h 33"/>
                <a:gd name="T44" fmla="*/ 2225 w 5405"/>
                <a:gd name="T45" fmla="*/ 0 h 33"/>
                <a:gd name="T46" fmla="*/ 2225 w 5405"/>
                <a:gd name="T47" fmla="*/ 0 h 33"/>
                <a:gd name="T48" fmla="*/ 0 w 5405"/>
                <a:gd name="T49" fmla="*/ 0 h 33"/>
                <a:gd name="T50" fmla="*/ 0 w 5405"/>
                <a:gd name="T51" fmla="*/ 33 h 33"/>
                <a:gd name="T52" fmla="*/ 955 w 5405"/>
                <a:gd name="T53" fmla="*/ 33 h 33"/>
                <a:gd name="T54" fmla="*/ 955 w 5405"/>
                <a:gd name="T55" fmla="*/ 0 h 33"/>
                <a:gd name="T56" fmla="*/ 0 w 5405"/>
                <a:gd name="T57" fmla="*/ 0 h 33"/>
                <a:gd name="T58" fmla="*/ 0 w 5405"/>
                <a:gd name="T5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05" h="33">
                  <a:moveTo>
                    <a:pt x="1113" y="0"/>
                  </a:moveTo>
                  <a:lnTo>
                    <a:pt x="2068" y="0"/>
                  </a:lnTo>
                  <a:lnTo>
                    <a:pt x="2068" y="33"/>
                  </a:lnTo>
                  <a:lnTo>
                    <a:pt x="1113" y="33"/>
                  </a:lnTo>
                  <a:lnTo>
                    <a:pt x="1113" y="0"/>
                  </a:lnTo>
                  <a:lnTo>
                    <a:pt x="1113" y="0"/>
                  </a:lnTo>
                  <a:close/>
                  <a:moveTo>
                    <a:pt x="4449" y="0"/>
                  </a:moveTo>
                  <a:lnTo>
                    <a:pt x="4449" y="33"/>
                  </a:lnTo>
                  <a:lnTo>
                    <a:pt x="5405" y="33"/>
                  </a:lnTo>
                  <a:lnTo>
                    <a:pt x="5405" y="0"/>
                  </a:lnTo>
                  <a:lnTo>
                    <a:pt x="4449" y="0"/>
                  </a:lnTo>
                  <a:lnTo>
                    <a:pt x="4449" y="0"/>
                  </a:lnTo>
                  <a:close/>
                  <a:moveTo>
                    <a:pt x="3337" y="0"/>
                  </a:moveTo>
                  <a:lnTo>
                    <a:pt x="3337" y="33"/>
                  </a:lnTo>
                  <a:lnTo>
                    <a:pt x="4293" y="33"/>
                  </a:lnTo>
                  <a:lnTo>
                    <a:pt x="4293" y="0"/>
                  </a:lnTo>
                  <a:lnTo>
                    <a:pt x="3337" y="0"/>
                  </a:lnTo>
                  <a:lnTo>
                    <a:pt x="3337" y="0"/>
                  </a:lnTo>
                  <a:close/>
                  <a:moveTo>
                    <a:pt x="2225" y="0"/>
                  </a:moveTo>
                  <a:lnTo>
                    <a:pt x="2225" y="33"/>
                  </a:lnTo>
                  <a:lnTo>
                    <a:pt x="3180" y="33"/>
                  </a:lnTo>
                  <a:lnTo>
                    <a:pt x="3180" y="0"/>
                  </a:lnTo>
                  <a:lnTo>
                    <a:pt x="2225" y="0"/>
                  </a:lnTo>
                  <a:lnTo>
                    <a:pt x="2225" y="0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955" y="33"/>
                  </a:lnTo>
                  <a:lnTo>
                    <a:pt x="95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>
                <a:alpha val="1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03" name="Live space"/>
            <p:cNvSpPr/>
            <p:nvPr/>
          </p:nvSpPr>
          <p:spPr>
            <a:xfrm>
              <a:off x="470791" y="2037255"/>
              <a:ext cx="8205453" cy="3657872"/>
            </a:xfrm>
            <a:prstGeom prst="rect">
              <a:avLst/>
            </a:prstGeom>
            <a:noFill/>
            <a:ln w="9525">
              <a:solidFill>
                <a:srgbClr val="E67046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76197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25"/>
                </a:spcAft>
              </a:pPr>
              <a:endParaRPr lang="en-AU" sz="750">
                <a:solidFill>
                  <a:srgbClr val="FFFFFF"/>
                </a:solidFill>
              </a:endParaRPr>
            </a:p>
          </p:txBody>
        </p:sp>
        <p:sp>
          <p:nvSpPr>
            <p:cNvPr id="104" name="Footnote example"/>
            <p:cNvSpPr txBox="1"/>
            <p:nvPr/>
          </p:nvSpPr>
          <p:spPr>
            <a:xfrm>
              <a:off x="470791" y="5694430"/>
              <a:ext cx="8204549" cy="33263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76197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667">
                  <a:solidFill>
                    <a:srgbClr val="7F7F7F"/>
                  </a:solidFill>
                  <a:latin typeface="Arial"/>
                  <a:ea typeface="+mn-ea"/>
                  <a:sym typeface="Trebuchet MS" panose="020B0603020202020204" pitchFamily="34" charset="0"/>
                </a:rPr>
                <a:t>1. xxxx  2. xxxx  3. xxxx</a:t>
              </a:r>
            </a:p>
            <a:p>
              <a:pPr defTabSz="76197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667">
                  <a:solidFill>
                    <a:srgbClr val="7F7F7F"/>
                  </a:solidFill>
                  <a:latin typeface="Arial"/>
                  <a:ea typeface="+mn-ea"/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76197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667">
                  <a:solidFill>
                    <a:srgbClr val="7F7F7F"/>
                  </a:solidFill>
                  <a:latin typeface="Arial"/>
                  <a:ea typeface="+mn-ea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9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0468759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571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16583" r="10858" b="6645"/>
          <a:stretch/>
        </p:blipFill>
        <p:spPr>
          <a:xfrm>
            <a:off x="4572000" y="2"/>
            <a:ext cx="4572000" cy="4768273"/>
          </a:xfrm>
          <a:custGeom>
            <a:avLst/>
            <a:gdLst>
              <a:gd name="connsiteX0" fmla="*/ 0 w 6096000"/>
              <a:gd name="connsiteY0" fmla="*/ 0 h 5721927"/>
              <a:gd name="connsiteX1" fmla="*/ 6096000 w 6096000"/>
              <a:gd name="connsiteY1" fmla="*/ 0 h 5721927"/>
              <a:gd name="connsiteX2" fmla="*/ 6096000 w 6096000"/>
              <a:gd name="connsiteY2" fmla="*/ 5721927 h 5721927"/>
              <a:gd name="connsiteX3" fmla="*/ 0 w 6096000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21927">
                <a:moveTo>
                  <a:pt x="0" y="0"/>
                </a:moveTo>
                <a:lnTo>
                  <a:pt x="6096000" y="0"/>
                </a:lnTo>
                <a:lnTo>
                  <a:pt x="6096000" y="5721927"/>
                </a:lnTo>
                <a:lnTo>
                  <a:pt x="0" y="5721927"/>
                </a:lnTo>
                <a:close/>
              </a:path>
            </a:pathLst>
          </a:cu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517440" y="2589305"/>
            <a:ext cx="5457545" cy="560905"/>
          </a:xfrm>
          <a:solidFill>
            <a:srgbClr val="0099CC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altLang="en-US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defTabSz="685773" fontAlgn="base">
              <a:spcAft>
                <a:spcPct val="0"/>
              </a:spcAft>
              <a:buClrTx/>
              <a:buSzTx/>
              <a:buFontTx/>
              <a:tabLst/>
            </a:pPr>
            <a:r>
              <a:rPr lang="en-AU" altLang="en-US"/>
              <a:t>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 hasCustomPrompt="1"/>
          </p:nvPr>
        </p:nvSpPr>
        <p:spPr>
          <a:xfrm>
            <a:off x="517440" y="3319501"/>
            <a:ext cx="5457545" cy="376303"/>
          </a:xfrm>
          <a:solidFill>
            <a:srgbClr val="006699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altLang="en-US" sz="1667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R="0" lvl="0" defTabSz="68577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AU" altLang="en-US"/>
              <a:t>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7441" y="3815787"/>
            <a:ext cx="671979" cy="30777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333" dirty="0" smtClean="0"/>
            </a:lvl1pPr>
          </a:lstStyle>
          <a:p>
            <a:pPr lvl="0"/>
            <a:r>
              <a:rPr lang="en-AU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283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64848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6"/>
          <a:stretch/>
        </p:blipFill>
        <p:spPr>
          <a:xfrm>
            <a:off x="0" y="4835236"/>
            <a:ext cx="9144000" cy="879959"/>
          </a:xfrm>
          <a:prstGeom prst="rect">
            <a:avLst/>
          </a:prstGeom>
        </p:spPr>
      </p:pic>
      <p:sp>
        <p:nvSpPr>
          <p:cNvPr id="7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1" y="519001"/>
            <a:ext cx="8200013" cy="276999"/>
          </a:xfrm>
        </p:spPr>
        <p:txBody>
          <a:bodyPr/>
          <a:lstStyle>
            <a:lvl1pPr>
              <a:defRPr sz="2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28827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C45804C-FA79-4027-8355-F6C10FF480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9675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C45804C-FA79-4027-8355-F6C10FF480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C6DFB2B-01E8-4E9F-9BD0-C8A1616940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AU" sz="32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00" y="793750"/>
            <a:ext cx="8445600" cy="808038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7200" y="1843088"/>
            <a:ext cx="8445600" cy="300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64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150203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1" y="519001"/>
            <a:ext cx="8200013" cy="276999"/>
          </a:xfrm>
        </p:spPr>
        <p:txBody>
          <a:bodyPr/>
          <a:lstStyle>
            <a:lvl1pPr>
              <a:defRPr sz="2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050" y="1738023"/>
            <a:ext cx="8200463" cy="33941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AU"/>
              <a:t>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3611585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091"/>
            <a:ext cx="3520800" cy="5716091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1799157"/>
            <a:ext cx="280800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333">
                <a:solidFill>
                  <a:srgbClr val="00659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AU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1022541"/>
            <a:ext cx="2808000" cy="553998"/>
          </a:xfrm>
        </p:spPr>
        <p:txBody>
          <a:bodyPr anchor="t">
            <a:noAutofit/>
          </a:bodyPr>
          <a:lstStyle>
            <a:lvl1pPr>
              <a:defRPr sz="200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29746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116186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ts val="3750"/>
              </a:lnSpc>
            </a:pPr>
            <a:endParaRPr lang="en-AU" sz="3375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85600" y="2223367"/>
            <a:ext cx="7372800" cy="2667522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571477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defRPr lang="en-US" sz="3375" kern="1200" baseline="0" dirty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885600" y="1214836"/>
            <a:ext cx="916726" cy="7650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6433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570348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3375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189000"/>
            <a:ext cx="7885200" cy="1701000"/>
          </a:xfrm>
        </p:spPr>
        <p:txBody>
          <a:bodyPr anchor="t">
            <a:noAutofit/>
          </a:bodyPr>
          <a:lstStyle>
            <a:lvl1pPr>
              <a:defRPr sz="3375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066680"/>
            <a:ext cx="8514000" cy="0"/>
          </a:xfrm>
          <a:prstGeom prst="line">
            <a:avLst/>
          </a:prstGeom>
          <a:ln w="19050" cmpd="sng">
            <a:solidFill>
              <a:schemeClr val="bg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8447022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7" y="0"/>
            <a:ext cx="312713" cy="5715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1" y="0"/>
            <a:ext cx="3059631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1" y="2234253"/>
            <a:ext cx="2345911" cy="12464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970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50842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6" y="0"/>
            <a:ext cx="312713" cy="5715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1" y="0"/>
            <a:ext cx="5378967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519001"/>
            <a:ext cx="4707397" cy="276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61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3182430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6" y="0"/>
            <a:ext cx="312713" cy="5715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519001"/>
            <a:ext cx="6076188" cy="276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11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9843077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3" y="0"/>
            <a:ext cx="312713" cy="5715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1" y="2234253"/>
            <a:ext cx="2345911" cy="12464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1091"/>
            <a:ext cx="6083428" cy="571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799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79943555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8" y="0"/>
            <a:ext cx="312713" cy="5715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5715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7" y="0"/>
            <a:ext cx="4574983" cy="5715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125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AU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488000"/>
            <a:ext cx="3291300" cy="27390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2667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37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392821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8" y="0"/>
            <a:ext cx="312713" cy="5715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9" y="0"/>
            <a:ext cx="3279343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20" y="0"/>
            <a:ext cx="3278981" cy="5715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AU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488000"/>
            <a:ext cx="4685664" cy="2739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67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138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wo Col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81B5E32-A15C-47CD-B924-E36872F444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9728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81B5E32-A15C-47CD-B924-E36872F444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901607F-F619-40B6-8ABA-06A81C46D7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AU" sz="32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00" y="793750"/>
            <a:ext cx="8445600" cy="8080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00" y="1778000"/>
            <a:ext cx="4147651" cy="304420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8000"/>
            <a:ext cx="4183650" cy="304420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414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2849545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43" y="1092"/>
            <a:ext cx="3066234" cy="5715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1" y="2303504"/>
            <a:ext cx="1858979" cy="10952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2991999"/>
            <a:ext cx="1023938" cy="2819135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367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0555851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43" y="1092"/>
            <a:ext cx="3066234" cy="5715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1" y="2303504"/>
            <a:ext cx="1858979" cy="1095259"/>
          </a:xfrm>
        </p:spPr>
        <p:txBody>
          <a:bodyPr anchor="ctr" anchorCtr="0">
            <a:noAutofit/>
          </a:bodyPr>
          <a:lstStyle>
            <a:lvl1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30981" y="2835691"/>
            <a:ext cx="2021000" cy="2884788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19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773806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070190" cy="5715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488000"/>
            <a:ext cx="3046676" cy="2739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67" b="0">
                <a:solidFill>
                  <a:srgbClr val="00659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5" y="2828661"/>
            <a:ext cx="973931" cy="297656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28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490611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070190" cy="5715000"/>
          </a:xfrm>
          <a:prstGeom prst="homePlate">
            <a:avLst>
              <a:gd name="adj" fmla="val 12939"/>
            </a:avLst>
          </a:prstGeom>
          <a:solidFill>
            <a:srgbClr val="003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488000"/>
            <a:ext cx="3046676" cy="2739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67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83544" y="2846917"/>
            <a:ext cx="2021000" cy="2868083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4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42864898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772660" cy="5715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1" y="519001"/>
            <a:ext cx="3560867" cy="276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4" y="2991338"/>
            <a:ext cx="1023938" cy="2819135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04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2301534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772660" cy="5715000"/>
          </a:xfrm>
          <a:prstGeom prst="homePlate">
            <a:avLst>
              <a:gd name="adj" fmla="val 12939"/>
            </a:avLst>
          </a:prstGeom>
          <a:solidFill>
            <a:srgbClr val="003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1" y="519001"/>
            <a:ext cx="3560867" cy="27699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45129" y="2839837"/>
            <a:ext cx="2021000" cy="28804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18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1704683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715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519001"/>
            <a:ext cx="4690872" cy="276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4" y="2991338"/>
            <a:ext cx="1023938" cy="2819135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729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5988585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715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3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519001"/>
            <a:ext cx="4690872" cy="27699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25721" y="2839837"/>
            <a:ext cx="2021000" cy="28804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83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90272382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ts val="3750"/>
              </a:lnSpc>
            </a:pPr>
            <a:endParaRPr lang="en-AU" sz="3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3188611"/>
            <a:ext cx="7883999" cy="1338792"/>
          </a:xfrm>
        </p:spPr>
        <p:txBody>
          <a:bodyPr anchor="b">
            <a:noAutofit/>
          </a:bodyPr>
          <a:lstStyle>
            <a:lvl1pPr marL="0" algn="l" defTabSz="571477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defRPr lang="en-US" sz="3667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71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100157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ts val="3750"/>
              </a:lnSpc>
            </a:pPr>
            <a:endParaRPr lang="en-AU" sz="3667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519000"/>
            <a:ext cx="918000" cy="765000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3188611"/>
            <a:ext cx="7883999" cy="13387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571477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defRPr lang="en-US" sz="3667" kern="1200" baseline="0" dirty="0">
                <a:solidFill>
                  <a:srgbClr val="0099CC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4184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/Char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8A9EC5F-A5B3-4D83-BB31-BC82F6D92E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3971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8A9EC5F-A5B3-4D83-BB31-BC82F6D92E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6F5DC3E-D381-428B-81F2-479F7A1CBBF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AU" sz="2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00" y="822854"/>
            <a:ext cx="3128964" cy="801207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3726872" y="822854"/>
            <a:ext cx="5049928" cy="402695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55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1972692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66044" y="502029"/>
            <a:ext cx="641048" cy="7514866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889446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06599"/>
          </a:solidFill>
          <a:ln>
            <a:noFill/>
          </a:ln>
          <a:effectLst/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noAutofit/>
          </a:bodyPr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125">
              <a:solidFill>
                <a:srgbClr val="000000"/>
              </a:solidFill>
              <a:latin typeface="Arial"/>
              <a:ea typeface="+mn-ea"/>
              <a:sym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92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6376889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519001"/>
            <a:ext cx="8199900" cy="276999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AU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2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3858901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66234" cy="5715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715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2447292"/>
            <a:ext cx="2114550" cy="87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7619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437"/>
              </a:spcAft>
            </a:pPr>
            <a:r>
              <a:rPr lang="en-AU" sz="2667">
                <a:solidFill>
                  <a:srgbClr val="006599"/>
                </a:solidFill>
                <a:latin typeface="Arial"/>
                <a:ea typeface="+mn-ea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988957"/>
            <a:ext cx="1023938" cy="2819135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56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14839051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/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85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8212346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37642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2517285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</p:spTree>
    <p:extLst>
      <p:ext uri="{BB962C8B-B14F-4D97-AF65-F5344CB8AC3E}">
        <p14:creationId xmlns:p14="http://schemas.microsoft.com/office/powerpoint/2010/main" val="24179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955545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35406" y="2091803"/>
            <a:ext cx="2273186" cy="57708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7619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3750">
                <a:solidFill>
                  <a:srgbClr val="006699"/>
                </a:solidFill>
                <a:sym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4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5559073"/>
              </p:ext>
            </p:extLst>
          </p:nvPr>
        </p:nvGraphicFramePr>
        <p:xfrm>
          <a:off x="1192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0" y="-1"/>
            <a:ext cx="9144000" cy="5715001"/>
            <a:chOff x="0" y="-1"/>
            <a:chExt cx="9144000" cy="6858001"/>
          </a:xfrm>
        </p:grpSpPr>
        <p:sp>
          <p:nvSpPr>
            <p:cNvPr id="100" name="Slide edges"/>
            <p:cNvSpPr>
              <a:spLocks/>
            </p:cNvSpPr>
            <p:nvPr/>
          </p:nvSpPr>
          <p:spPr bwMode="auto">
            <a:xfrm>
              <a:off x="0" y="0"/>
              <a:ext cx="9144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125">
                <a:solidFill>
                  <a:srgbClr val="575757"/>
                </a:solidFill>
                <a:latin typeface="Arial"/>
                <a:ea typeface="+mn-ea"/>
              </a:endParaRPr>
            </a:p>
          </p:txBody>
        </p:sp>
        <p:sp>
          <p:nvSpPr>
            <p:cNvPr id="101" name="Footnote measure"/>
            <p:cNvSpPr>
              <a:spLocks noChangeArrowheads="1"/>
            </p:cNvSpPr>
            <p:nvPr/>
          </p:nvSpPr>
          <p:spPr bwMode="auto">
            <a:xfrm>
              <a:off x="470792" y="5694662"/>
              <a:ext cx="8208490" cy="332399"/>
            </a:xfrm>
            <a:prstGeom prst="rect">
              <a:avLst/>
            </a:prstGeom>
            <a:solidFill>
              <a:srgbClr val="FCB933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02" name="Whitespace measure"/>
            <p:cNvSpPr>
              <a:spLocks noChangeArrowheads="1"/>
            </p:cNvSpPr>
            <p:nvPr/>
          </p:nvSpPr>
          <p:spPr bwMode="auto">
            <a:xfrm>
              <a:off x="466236" y="1454055"/>
              <a:ext cx="8212317" cy="583200"/>
            </a:xfrm>
            <a:prstGeom prst="rect">
              <a:avLst/>
            </a:prstGeom>
            <a:solidFill>
              <a:srgbClr val="FCB933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03" name="Rectangle 6"/>
            <p:cNvSpPr>
              <a:spLocks noChangeArrowheads="1"/>
            </p:cNvSpPr>
            <p:nvPr/>
          </p:nvSpPr>
          <p:spPr bwMode="auto">
            <a:xfrm>
              <a:off x="470792" y="1501070"/>
              <a:ext cx="8208490" cy="58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04" name="No-fly zone"/>
            <p:cNvSpPr>
              <a:spLocks noEditPoints="1"/>
            </p:cNvSpPr>
            <p:nvPr/>
          </p:nvSpPr>
          <p:spPr bwMode="auto">
            <a:xfrm>
              <a:off x="0" y="-1"/>
              <a:ext cx="9144000" cy="6858001"/>
            </a:xfrm>
            <a:custGeom>
              <a:avLst/>
              <a:gdLst>
                <a:gd name="T0" fmla="*/ 310 w 6021"/>
                <a:gd name="T1" fmla="*/ 742 h 3390"/>
                <a:gd name="T2" fmla="*/ 310 w 6021"/>
                <a:gd name="T3" fmla="*/ 742 h 3390"/>
                <a:gd name="T4" fmla="*/ 310 w 6021"/>
                <a:gd name="T5" fmla="*/ 310 h 3390"/>
                <a:gd name="T6" fmla="*/ 5715 w 6021"/>
                <a:gd name="T7" fmla="*/ 310 h 3390"/>
                <a:gd name="T8" fmla="*/ 5715 w 6021"/>
                <a:gd name="T9" fmla="*/ 742 h 3390"/>
                <a:gd name="T10" fmla="*/ 5715 w 6021"/>
                <a:gd name="T11" fmla="*/ 1029 h 3390"/>
                <a:gd name="T12" fmla="*/ 5715 w 6021"/>
                <a:gd name="T13" fmla="*/ 3040 h 3390"/>
                <a:gd name="T14" fmla="*/ 5715 w 6021"/>
                <a:gd name="T15" fmla="*/ 3043 h 3390"/>
                <a:gd name="T16" fmla="*/ 5715 w 6021"/>
                <a:gd name="T17" fmla="*/ 3230 h 3390"/>
                <a:gd name="T18" fmla="*/ 310 w 6021"/>
                <a:gd name="T19" fmla="*/ 3230 h 3390"/>
                <a:gd name="T20" fmla="*/ 310 w 6021"/>
                <a:gd name="T21" fmla="*/ 3040 h 3390"/>
                <a:gd name="T22" fmla="*/ 310 w 6021"/>
                <a:gd name="T23" fmla="*/ 1029 h 3390"/>
                <a:gd name="T24" fmla="*/ 310 w 6021"/>
                <a:gd name="T25" fmla="*/ 742 h 3390"/>
                <a:gd name="T26" fmla="*/ 6021 w 6021"/>
                <a:gd name="T27" fmla="*/ 0 h 3390"/>
                <a:gd name="T28" fmla="*/ 0 w 6021"/>
                <a:gd name="T29" fmla="*/ 0 h 3390"/>
                <a:gd name="T30" fmla="*/ 0 w 6021"/>
                <a:gd name="T31" fmla="*/ 3390 h 3390"/>
                <a:gd name="T32" fmla="*/ 6021 w 6021"/>
                <a:gd name="T33" fmla="*/ 3390 h 3390"/>
                <a:gd name="T34" fmla="*/ 6021 w 6021"/>
                <a:gd name="T35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1" h="3390">
                  <a:moveTo>
                    <a:pt x="310" y="742"/>
                  </a:moveTo>
                  <a:lnTo>
                    <a:pt x="310" y="742"/>
                  </a:lnTo>
                  <a:lnTo>
                    <a:pt x="310" y="310"/>
                  </a:lnTo>
                  <a:lnTo>
                    <a:pt x="5715" y="310"/>
                  </a:lnTo>
                  <a:lnTo>
                    <a:pt x="5715" y="742"/>
                  </a:lnTo>
                  <a:lnTo>
                    <a:pt x="5715" y="1029"/>
                  </a:lnTo>
                  <a:lnTo>
                    <a:pt x="5715" y="3040"/>
                  </a:lnTo>
                  <a:lnTo>
                    <a:pt x="5715" y="3043"/>
                  </a:lnTo>
                  <a:lnTo>
                    <a:pt x="5715" y="3230"/>
                  </a:lnTo>
                  <a:lnTo>
                    <a:pt x="310" y="3230"/>
                  </a:lnTo>
                  <a:lnTo>
                    <a:pt x="310" y="3040"/>
                  </a:lnTo>
                  <a:lnTo>
                    <a:pt x="310" y="1029"/>
                  </a:lnTo>
                  <a:lnTo>
                    <a:pt x="310" y="742"/>
                  </a:lnTo>
                  <a:close/>
                  <a:moveTo>
                    <a:pt x="6021" y="0"/>
                  </a:moveTo>
                  <a:lnTo>
                    <a:pt x="0" y="0"/>
                  </a:lnTo>
                  <a:lnTo>
                    <a:pt x="0" y="3390"/>
                  </a:lnTo>
                  <a:lnTo>
                    <a:pt x="6021" y="3390"/>
                  </a:lnTo>
                  <a:lnTo>
                    <a:pt x="6021" y="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05" name="Freeform 8"/>
            <p:cNvSpPr>
              <a:spLocks noEditPoints="1"/>
            </p:cNvSpPr>
            <p:nvPr/>
          </p:nvSpPr>
          <p:spPr bwMode="auto">
            <a:xfrm>
              <a:off x="0" y="-1"/>
              <a:ext cx="9144000" cy="6858001"/>
            </a:xfrm>
            <a:custGeom>
              <a:avLst/>
              <a:gdLst>
                <a:gd name="T0" fmla="*/ 310 w 6021"/>
                <a:gd name="T1" fmla="*/ 742 h 3390"/>
                <a:gd name="T2" fmla="*/ 310 w 6021"/>
                <a:gd name="T3" fmla="*/ 742 h 3390"/>
                <a:gd name="T4" fmla="*/ 310 w 6021"/>
                <a:gd name="T5" fmla="*/ 310 h 3390"/>
                <a:gd name="T6" fmla="*/ 5715 w 6021"/>
                <a:gd name="T7" fmla="*/ 310 h 3390"/>
                <a:gd name="T8" fmla="*/ 5715 w 6021"/>
                <a:gd name="T9" fmla="*/ 742 h 3390"/>
                <a:gd name="T10" fmla="*/ 5715 w 6021"/>
                <a:gd name="T11" fmla="*/ 1029 h 3390"/>
                <a:gd name="T12" fmla="*/ 5715 w 6021"/>
                <a:gd name="T13" fmla="*/ 3040 h 3390"/>
                <a:gd name="T14" fmla="*/ 5715 w 6021"/>
                <a:gd name="T15" fmla="*/ 3043 h 3390"/>
                <a:gd name="T16" fmla="*/ 5715 w 6021"/>
                <a:gd name="T17" fmla="*/ 3230 h 3390"/>
                <a:gd name="T18" fmla="*/ 310 w 6021"/>
                <a:gd name="T19" fmla="*/ 3230 h 3390"/>
                <a:gd name="T20" fmla="*/ 310 w 6021"/>
                <a:gd name="T21" fmla="*/ 3040 h 3390"/>
                <a:gd name="T22" fmla="*/ 310 w 6021"/>
                <a:gd name="T23" fmla="*/ 1029 h 3390"/>
                <a:gd name="T24" fmla="*/ 310 w 6021"/>
                <a:gd name="T25" fmla="*/ 742 h 3390"/>
                <a:gd name="T26" fmla="*/ 6021 w 6021"/>
                <a:gd name="T27" fmla="*/ 0 h 3390"/>
                <a:gd name="T28" fmla="*/ 0 w 6021"/>
                <a:gd name="T29" fmla="*/ 0 h 3390"/>
                <a:gd name="T30" fmla="*/ 0 w 6021"/>
                <a:gd name="T31" fmla="*/ 3390 h 3390"/>
                <a:gd name="T32" fmla="*/ 6021 w 6021"/>
                <a:gd name="T33" fmla="*/ 3390 h 3390"/>
                <a:gd name="T34" fmla="*/ 6021 w 6021"/>
                <a:gd name="T35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1" h="3390">
                  <a:moveTo>
                    <a:pt x="310" y="742"/>
                  </a:moveTo>
                  <a:lnTo>
                    <a:pt x="310" y="742"/>
                  </a:lnTo>
                  <a:lnTo>
                    <a:pt x="310" y="310"/>
                  </a:lnTo>
                  <a:lnTo>
                    <a:pt x="5715" y="310"/>
                  </a:lnTo>
                  <a:lnTo>
                    <a:pt x="5715" y="742"/>
                  </a:lnTo>
                  <a:lnTo>
                    <a:pt x="5715" y="1029"/>
                  </a:lnTo>
                  <a:lnTo>
                    <a:pt x="5715" y="3040"/>
                  </a:lnTo>
                  <a:lnTo>
                    <a:pt x="5715" y="3043"/>
                  </a:lnTo>
                  <a:lnTo>
                    <a:pt x="5715" y="3230"/>
                  </a:lnTo>
                  <a:lnTo>
                    <a:pt x="310" y="3230"/>
                  </a:lnTo>
                  <a:lnTo>
                    <a:pt x="310" y="3040"/>
                  </a:lnTo>
                  <a:lnTo>
                    <a:pt x="310" y="1029"/>
                  </a:lnTo>
                  <a:lnTo>
                    <a:pt x="310" y="742"/>
                  </a:lnTo>
                  <a:moveTo>
                    <a:pt x="6021" y="0"/>
                  </a:moveTo>
                  <a:lnTo>
                    <a:pt x="0" y="0"/>
                  </a:lnTo>
                  <a:lnTo>
                    <a:pt x="0" y="3390"/>
                  </a:lnTo>
                  <a:lnTo>
                    <a:pt x="6021" y="3390"/>
                  </a:lnTo>
                  <a:lnTo>
                    <a:pt x="6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grpSp>
          <p:nvGrpSpPr>
            <p:cNvPr id="106" name="Gutter space"/>
            <p:cNvGrpSpPr/>
            <p:nvPr/>
          </p:nvGrpSpPr>
          <p:grpSpPr>
            <a:xfrm>
              <a:off x="962846" y="623550"/>
              <a:ext cx="7216789" cy="5071577"/>
              <a:chOff x="2322513" y="1258888"/>
              <a:chExt cx="7543800" cy="4341813"/>
            </a:xfrm>
            <a:solidFill>
              <a:schemeClr val="accent5">
                <a:alpha val="15000"/>
              </a:schemeClr>
            </a:solidFill>
          </p:grpSpPr>
          <p:sp>
            <p:nvSpPr>
              <p:cNvPr id="131" name="Rectangle 34"/>
              <p:cNvSpPr>
                <a:spLocks noChangeArrowheads="1"/>
              </p:cNvSpPr>
              <p:nvPr/>
            </p:nvSpPr>
            <p:spPr bwMode="auto">
              <a:xfrm>
                <a:off x="6716713" y="1258888"/>
                <a:ext cx="227013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2" name="Rectangle 35"/>
              <p:cNvSpPr>
                <a:spLocks noChangeArrowheads="1"/>
              </p:cNvSpPr>
              <p:nvPr/>
            </p:nvSpPr>
            <p:spPr bwMode="auto">
              <a:xfrm>
                <a:off x="8183563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3" name="Rectangle 36"/>
              <p:cNvSpPr>
                <a:spLocks noChangeArrowheads="1"/>
              </p:cNvSpPr>
              <p:nvPr/>
            </p:nvSpPr>
            <p:spPr bwMode="auto">
              <a:xfrm>
                <a:off x="7451726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4" name="Rectangle 37"/>
              <p:cNvSpPr>
                <a:spLocks noChangeArrowheads="1"/>
              </p:cNvSpPr>
              <p:nvPr/>
            </p:nvSpPr>
            <p:spPr bwMode="auto">
              <a:xfrm>
                <a:off x="8915401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5" name="Rectangle 38"/>
              <p:cNvSpPr>
                <a:spLocks noChangeArrowheads="1"/>
              </p:cNvSpPr>
              <p:nvPr/>
            </p:nvSpPr>
            <p:spPr bwMode="auto">
              <a:xfrm>
                <a:off x="9647238" y="1258888"/>
                <a:ext cx="219075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6" name="Rectangle 39"/>
              <p:cNvSpPr>
                <a:spLocks noChangeArrowheads="1"/>
              </p:cNvSpPr>
              <p:nvPr/>
            </p:nvSpPr>
            <p:spPr bwMode="auto">
              <a:xfrm>
                <a:off x="5984876" y="1258888"/>
                <a:ext cx="23018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7" name="Rectangle 40"/>
              <p:cNvSpPr>
                <a:spLocks noChangeArrowheads="1"/>
              </p:cNvSpPr>
              <p:nvPr/>
            </p:nvSpPr>
            <p:spPr bwMode="auto">
              <a:xfrm>
                <a:off x="2322513" y="1258888"/>
                <a:ext cx="228600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8" name="Rectangle 41"/>
              <p:cNvSpPr>
                <a:spLocks noChangeArrowheads="1"/>
              </p:cNvSpPr>
              <p:nvPr/>
            </p:nvSpPr>
            <p:spPr bwMode="auto">
              <a:xfrm>
                <a:off x="3059113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9" name="Rectangle 42"/>
              <p:cNvSpPr>
                <a:spLocks noChangeArrowheads="1"/>
              </p:cNvSpPr>
              <p:nvPr/>
            </p:nvSpPr>
            <p:spPr bwMode="auto">
              <a:xfrm>
                <a:off x="3790951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>
                <a:off x="4521201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41" name="Rectangle 44"/>
              <p:cNvSpPr>
                <a:spLocks noChangeArrowheads="1"/>
              </p:cNvSpPr>
              <p:nvPr/>
            </p:nvSpPr>
            <p:spPr bwMode="auto">
              <a:xfrm>
                <a:off x="5253038" y="1258888"/>
                <a:ext cx="223838" cy="4341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p:grpSp>
        <p:grpSp>
          <p:nvGrpSpPr>
            <p:cNvPr id="107" name="Baselines/Anchors"/>
            <p:cNvGrpSpPr/>
            <p:nvPr/>
          </p:nvGrpSpPr>
          <p:grpSpPr>
            <a:xfrm>
              <a:off x="0" y="623086"/>
              <a:ext cx="9144000" cy="5071577"/>
              <a:chOff x="1316038" y="1258888"/>
              <a:chExt cx="9558338" cy="4341813"/>
            </a:xfrm>
          </p:grpSpPr>
          <p:sp>
            <p:nvSpPr>
              <p:cNvPr id="111" name="Line 14"/>
              <p:cNvSpPr>
                <a:spLocks noChangeShapeType="1"/>
              </p:cNvSpPr>
              <p:nvPr/>
            </p:nvSpPr>
            <p:spPr bwMode="auto">
              <a:xfrm>
                <a:off x="1316038" y="14874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2" name="Line 15"/>
              <p:cNvSpPr>
                <a:spLocks noChangeShapeType="1"/>
              </p:cNvSpPr>
              <p:nvPr/>
            </p:nvSpPr>
            <p:spPr bwMode="auto">
              <a:xfrm>
                <a:off x="1316038" y="12588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3" name="Line 16"/>
              <p:cNvSpPr>
                <a:spLocks noChangeShapeType="1"/>
              </p:cNvSpPr>
              <p:nvPr/>
            </p:nvSpPr>
            <p:spPr bwMode="auto">
              <a:xfrm>
                <a:off x="1316038" y="56007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4" name="Line 17"/>
              <p:cNvSpPr>
                <a:spLocks noChangeShapeType="1"/>
              </p:cNvSpPr>
              <p:nvPr/>
            </p:nvSpPr>
            <p:spPr bwMode="auto">
              <a:xfrm>
                <a:off x="1316038" y="1717676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5" name="Line 18"/>
              <p:cNvSpPr>
                <a:spLocks noChangeShapeType="1"/>
              </p:cNvSpPr>
              <p:nvPr/>
            </p:nvSpPr>
            <p:spPr bwMode="auto">
              <a:xfrm>
                <a:off x="1316038" y="1946276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6" name="Line 19"/>
              <p:cNvSpPr>
                <a:spLocks noChangeShapeType="1"/>
              </p:cNvSpPr>
              <p:nvPr/>
            </p:nvSpPr>
            <p:spPr bwMode="auto">
              <a:xfrm>
                <a:off x="1316038" y="21732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7" name="Line 20"/>
              <p:cNvSpPr>
                <a:spLocks noChangeShapeType="1"/>
              </p:cNvSpPr>
              <p:nvPr/>
            </p:nvSpPr>
            <p:spPr bwMode="auto">
              <a:xfrm>
                <a:off x="1316038" y="24018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8" name="Line 21"/>
              <p:cNvSpPr>
                <a:spLocks noChangeShapeType="1"/>
              </p:cNvSpPr>
              <p:nvPr/>
            </p:nvSpPr>
            <p:spPr bwMode="auto">
              <a:xfrm>
                <a:off x="1316038" y="26304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9" name="Line 22"/>
              <p:cNvSpPr>
                <a:spLocks noChangeShapeType="1"/>
              </p:cNvSpPr>
              <p:nvPr/>
            </p:nvSpPr>
            <p:spPr bwMode="auto">
              <a:xfrm>
                <a:off x="1316038" y="28590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>
                <a:off x="1316038" y="30876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1" name="Line 24"/>
              <p:cNvSpPr>
                <a:spLocks noChangeShapeType="1"/>
              </p:cNvSpPr>
              <p:nvPr/>
            </p:nvSpPr>
            <p:spPr bwMode="auto">
              <a:xfrm>
                <a:off x="1316038" y="33162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2" name="Line 25"/>
              <p:cNvSpPr>
                <a:spLocks noChangeShapeType="1"/>
              </p:cNvSpPr>
              <p:nvPr/>
            </p:nvSpPr>
            <p:spPr bwMode="auto">
              <a:xfrm>
                <a:off x="1316038" y="35433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3" name="Line 26"/>
              <p:cNvSpPr>
                <a:spLocks noChangeShapeType="1"/>
              </p:cNvSpPr>
              <p:nvPr/>
            </p:nvSpPr>
            <p:spPr bwMode="auto">
              <a:xfrm>
                <a:off x="1316038" y="37719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4" name="Line 27"/>
              <p:cNvSpPr>
                <a:spLocks noChangeShapeType="1"/>
              </p:cNvSpPr>
              <p:nvPr/>
            </p:nvSpPr>
            <p:spPr bwMode="auto">
              <a:xfrm>
                <a:off x="1316038" y="40005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1316038" y="4230688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6" name="Line 29"/>
              <p:cNvSpPr>
                <a:spLocks noChangeShapeType="1"/>
              </p:cNvSpPr>
              <p:nvPr/>
            </p:nvSpPr>
            <p:spPr bwMode="auto">
              <a:xfrm>
                <a:off x="1316038" y="44577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7" name="Line 30"/>
              <p:cNvSpPr>
                <a:spLocks noChangeShapeType="1"/>
              </p:cNvSpPr>
              <p:nvPr/>
            </p:nvSpPr>
            <p:spPr bwMode="auto">
              <a:xfrm>
                <a:off x="1316038" y="46863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8" name="Line 31"/>
              <p:cNvSpPr>
                <a:spLocks noChangeShapeType="1"/>
              </p:cNvSpPr>
              <p:nvPr/>
            </p:nvSpPr>
            <p:spPr bwMode="auto">
              <a:xfrm>
                <a:off x="1316038" y="49149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9" name="Line 32"/>
              <p:cNvSpPr>
                <a:spLocks noChangeShapeType="1"/>
              </p:cNvSpPr>
              <p:nvPr/>
            </p:nvSpPr>
            <p:spPr bwMode="auto">
              <a:xfrm>
                <a:off x="1316038" y="5141913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30" name="Line 33"/>
              <p:cNvSpPr>
                <a:spLocks noChangeShapeType="1"/>
              </p:cNvSpPr>
              <p:nvPr/>
            </p:nvSpPr>
            <p:spPr bwMode="auto">
              <a:xfrm>
                <a:off x="1316038" y="5372101"/>
                <a:ext cx="9558338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619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1125">
                  <a:solidFill>
                    <a:srgbClr val="000000"/>
                  </a:solidFill>
                  <a:latin typeface="Arial"/>
                  <a:ea typeface="+mn-ea"/>
                </a:endParaRPr>
              </a:p>
            </p:txBody>
          </p:sp>
        </p:grpSp>
        <p:sp>
          <p:nvSpPr>
            <p:cNvPr id="108" name="Five column measure"/>
            <p:cNvSpPr>
              <a:spLocks noEditPoints="1"/>
            </p:cNvSpPr>
            <p:nvPr/>
          </p:nvSpPr>
          <p:spPr bwMode="auto">
            <a:xfrm>
              <a:off x="470792" y="5528289"/>
              <a:ext cx="8208490" cy="66761"/>
            </a:xfrm>
            <a:custGeom>
              <a:avLst/>
              <a:gdLst>
                <a:gd name="T0" fmla="*/ 1113 w 5405"/>
                <a:gd name="T1" fmla="*/ 0 h 33"/>
                <a:gd name="T2" fmla="*/ 2068 w 5405"/>
                <a:gd name="T3" fmla="*/ 0 h 33"/>
                <a:gd name="T4" fmla="*/ 2068 w 5405"/>
                <a:gd name="T5" fmla="*/ 33 h 33"/>
                <a:gd name="T6" fmla="*/ 1113 w 5405"/>
                <a:gd name="T7" fmla="*/ 33 h 33"/>
                <a:gd name="T8" fmla="*/ 1113 w 5405"/>
                <a:gd name="T9" fmla="*/ 0 h 33"/>
                <a:gd name="T10" fmla="*/ 1113 w 5405"/>
                <a:gd name="T11" fmla="*/ 0 h 33"/>
                <a:gd name="T12" fmla="*/ 4449 w 5405"/>
                <a:gd name="T13" fmla="*/ 0 h 33"/>
                <a:gd name="T14" fmla="*/ 4449 w 5405"/>
                <a:gd name="T15" fmla="*/ 33 h 33"/>
                <a:gd name="T16" fmla="*/ 5405 w 5405"/>
                <a:gd name="T17" fmla="*/ 33 h 33"/>
                <a:gd name="T18" fmla="*/ 5405 w 5405"/>
                <a:gd name="T19" fmla="*/ 0 h 33"/>
                <a:gd name="T20" fmla="*/ 4449 w 5405"/>
                <a:gd name="T21" fmla="*/ 0 h 33"/>
                <a:gd name="T22" fmla="*/ 4449 w 5405"/>
                <a:gd name="T23" fmla="*/ 0 h 33"/>
                <a:gd name="T24" fmla="*/ 3337 w 5405"/>
                <a:gd name="T25" fmla="*/ 0 h 33"/>
                <a:gd name="T26" fmla="*/ 3337 w 5405"/>
                <a:gd name="T27" fmla="*/ 33 h 33"/>
                <a:gd name="T28" fmla="*/ 4293 w 5405"/>
                <a:gd name="T29" fmla="*/ 33 h 33"/>
                <a:gd name="T30" fmla="*/ 4293 w 5405"/>
                <a:gd name="T31" fmla="*/ 0 h 33"/>
                <a:gd name="T32" fmla="*/ 3337 w 5405"/>
                <a:gd name="T33" fmla="*/ 0 h 33"/>
                <a:gd name="T34" fmla="*/ 3337 w 5405"/>
                <a:gd name="T35" fmla="*/ 0 h 33"/>
                <a:gd name="T36" fmla="*/ 2225 w 5405"/>
                <a:gd name="T37" fmla="*/ 0 h 33"/>
                <a:gd name="T38" fmla="*/ 2225 w 5405"/>
                <a:gd name="T39" fmla="*/ 33 h 33"/>
                <a:gd name="T40" fmla="*/ 3180 w 5405"/>
                <a:gd name="T41" fmla="*/ 33 h 33"/>
                <a:gd name="T42" fmla="*/ 3180 w 5405"/>
                <a:gd name="T43" fmla="*/ 0 h 33"/>
                <a:gd name="T44" fmla="*/ 2225 w 5405"/>
                <a:gd name="T45" fmla="*/ 0 h 33"/>
                <a:gd name="T46" fmla="*/ 2225 w 5405"/>
                <a:gd name="T47" fmla="*/ 0 h 33"/>
                <a:gd name="T48" fmla="*/ 0 w 5405"/>
                <a:gd name="T49" fmla="*/ 0 h 33"/>
                <a:gd name="T50" fmla="*/ 0 w 5405"/>
                <a:gd name="T51" fmla="*/ 33 h 33"/>
                <a:gd name="T52" fmla="*/ 955 w 5405"/>
                <a:gd name="T53" fmla="*/ 33 h 33"/>
                <a:gd name="T54" fmla="*/ 955 w 5405"/>
                <a:gd name="T55" fmla="*/ 0 h 33"/>
                <a:gd name="T56" fmla="*/ 0 w 5405"/>
                <a:gd name="T57" fmla="*/ 0 h 33"/>
                <a:gd name="T58" fmla="*/ 0 w 5405"/>
                <a:gd name="T5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05" h="33">
                  <a:moveTo>
                    <a:pt x="1113" y="0"/>
                  </a:moveTo>
                  <a:lnTo>
                    <a:pt x="2068" y="0"/>
                  </a:lnTo>
                  <a:lnTo>
                    <a:pt x="2068" y="33"/>
                  </a:lnTo>
                  <a:lnTo>
                    <a:pt x="1113" y="33"/>
                  </a:lnTo>
                  <a:lnTo>
                    <a:pt x="1113" y="0"/>
                  </a:lnTo>
                  <a:lnTo>
                    <a:pt x="1113" y="0"/>
                  </a:lnTo>
                  <a:close/>
                  <a:moveTo>
                    <a:pt x="4449" y="0"/>
                  </a:moveTo>
                  <a:lnTo>
                    <a:pt x="4449" y="33"/>
                  </a:lnTo>
                  <a:lnTo>
                    <a:pt x="5405" y="33"/>
                  </a:lnTo>
                  <a:lnTo>
                    <a:pt x="5405" y="0"/>
                  </a:lnTo>
                  <a:lnTo>
                    <a:pt x="4449" y="0"/>
                  </a:lnTo>
                  <a:lnTo>
                    <a:pt x="4449" y="0"/>
                  </a:lnTo>
                  <a:close/>
                  <a:moveTo>
                    <a:pt x="3337" y="0"/>
                  </a:moveTo>
                  <a:lnTo>
                    <a:pt x="3337" y="33"/>
                  </a:lnTo>
                  <a:lnTo>
                    <a:pt x="4293" y="33"/>
                  </a:lnTo>
                  <a:lnTo>
                    <a:pt x="4293" y="0"/>
                  </a:lnTo>
                  <a:lnTo>
                    <a:pt x="3337" y="0"/>
                  </a:lnTo>
                  <a:lnTo>
                    <a:pt x="3337" y="0"/>
                  </a:lnTo>
                  <a:close/>
                  <a:moveTo>
                    <a:pt x="2225" y="0"/>
                  </a:moveTo>
                  <a:lnTo>
                    <a:pt x="2225" y="33"/>
                  </a:lnTo>
                  <a:lnTo>
                    <a:pt x="3180" y="33"/>
                  </a:lnTo>
                  <a:lnTo>
                    <a:pt x="3180" y="0"/>
                  </a:lnTo>
                  <a:lnTo>
                    <a:pt x="2225" y="0"/>
                  </a:lnTo>
                  <a:lnTo>
                    <a:pt x="2225" y="0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955" y="33"/>
                  </a:lnTo>
                  <a:lnTo>
                    <a:pt x="95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>
                <a:alpha val="1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619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125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09" name="Live space"/>
            <p:cNvSpPr/>
            <p:nvPr/>
          </p:nvSpPr>
          <p:spPr>
            <a:xfrm>
              <a:off x="470791" y="2037255"/>
              <a:ext cx="8205453" cy="3657872"/>
            </a:xfrm>
            <a:prstGeom prst="rect">
              <a:avLst/>
            </a:prstGeom>
            <a:noFill/>
            <a:ln w="9525">
              <a:solidFill>
                <a:srgbClr val="E67046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76197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25"/>
                </a:spcAft>
              </a:pPr>
              <a:endParaRPr lang="en-AU" sz="750">
                <a:solidFill>
                  <a:srgbClr val="FFFFFF"/>
                </a:solidFill>
              </a:endParaRPr>
            </a:p>
          </p:txBody>
        </p:sp>
        <p:sp>
          <p:nvSpPr>
            <p:cNvPr id="110" name="Footnote example"/>
            <p:cNvSpPr txBox="1"/>
            <p:nvPr/>
          </p:nvSpPr>
          <p:spPr>
            <a:xfrm>
              <a:off x="470791" y="5694430"/>
              <a:ext cx="8204549" cy="33263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76197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667">
                  <a:solidFill>
                    <a:srgbClr val="7F7F7F"/>
                  </a:solidFill>
                  <a:latin typeface="Arial"/>
                  <a:ea typeface="+mn-ea"/>
                  <a:sym typeface="Trebuchet MS" panose="020B0603020202020204" pitchFamily="34" charset="0"/>
                </a:rPr>
                <a:t>1. xxxx  2. xxxx  3. xxxx</a:t>
              </a:r>
            </a:p>
            <a:p>
              <a:pPr defTabSz="76197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667">
                  <a:solidFill>
                    <a:srgbClr val="7F7F7F"/>
                  </a:solidFill>
                  <a:latin typeface="Arial"/>
                  <a:ea typeface="+mn-ea"/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76197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667">
                  <a:solidFill>
                    <a:srgbClr val="7F7F7F"/>
                  </a:solidFill>
                  <a:latin typeface="Arial"/>
                  <a:ea typeface="+mn-ea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7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310535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507778" y="3793985"/>
            <a:ext cx="804185" cy="7270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6197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AU" sz="125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Rectangle 15"/>
          <p:cNvSpPr/>
          <p:nvPr userDrawn="1">
            <p:custDataLst>
              <p:tags r:id="rId4"/>
            </p:custDataLst>
          </p:nvPr>
        </p:nvSpPr>
        <p:spPr>
          <a:xfrm>
            <a:off x="2444267" y="3793983"/>
            <a:ext cx="1212923" cy="1093893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300" tIns="112500" rIns="114300" bIns="1143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7201" y="762002"/>
            <a:ext cx="3199989" cy="29119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382500" tIns="292500" rIns="0" bIns="0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endParaRPr lang="en-AU" sz="3375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  <p:sp>
        <p:nvSpPr>
          <p:cNvPr id="18" name="TextBox 1"/>
          <p:cNvSpPr txBox="1"/>
          <p:nvPr userDrawn="1"/>
        </p:nvSpPr>
        <p:spPr>
          <a:xfrm>
            <a:off x="991038" y="955526"/>
            <a:ext cx="2132315" cy="6129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76197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366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413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26884240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457200" y="1214835"/>
            <a:ext cx="846605" cy="76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2223367"/>
            <a:ext cx="7982030" cy="26675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25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1641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Image/Chart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2E274EA-E34B-4461-B118-BA1445290A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975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2E274EA-E34B-4461-B118-BA1445290A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367200" y="860778"/>
            <a:ext cx="8445600" cy="39744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374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1480210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381000"/>
            <a:ext cx="7982030" cy="39241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659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defRPr sz="240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761970" eaLnBrk="1" fontAlgn="auto" hangingPunct="1">
              <a:spcAft>
                <a:spcPts val="0"/>
              </a:spcAft>
            </a:pPr>
            <a:r>
              <a:rPr lang="en-AU" sz="2000">
                <a:solidFill>
                  <a:srgbClr val="FFFFFF">
                    <a:lumMod val="100000"/>
                  </a:srgbClr>
                </a:solidFill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57200" y="867001"/>
            <a:ext cx="8686800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68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3823990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3" y="0"/>
            <a:ext cx="312713" cy="5715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1091"/>
            <a:ext cx="6083428" cy="57160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2501" y="2235000"/>
            <a:ext cx="2386800" cy="1248000"/>
          </a:xfrm>
          <a:prstGeom prst="rect">
            <a:avLst/>
          </a:prstGeom>
          <a:noFill/>
          <a:ln cap="rnd">
            <a:noFill/>
            <a:prstDash val="sysDot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pPr defTabSz="761970" eaLnBrk="1" fontAlgn="auto" hangingPunct="1">
              <a:spcBef>
                <a:spcPts val="0"/>
              </a:spcBef>
            </a:pPr>
            <a:r>
              <a:rPr lang="en-AU" sz="2333">
                <a:solidFill>
                  <a:srgbClr val="FFFFFF"/>
                </a:solidFill>
                <a:latin typeface="Arial"/>
                <a:ea typeface="+mn-ea"/>
                <a:sym typeface="+mn-lt"/>
              </a:rPr>
              <a:t>Agenda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0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3458620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507778" y="3793985"/>
            <a:ext cx="804185" cy="727019"/>
          </a:xfrm>
          <a:prstGeom prst="rect">
            <a:avLst/>
          </a:prstGeom>
          <a:noFill/>
          <a:ln w="9525" cap="rnd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659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AU" sz="3667">
              <a:solidFill>
                <a:srgbClr val="006699">
                  <a:lumMod val="100000"/>
                </a:srgbClr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444267" y="3793983"/>
            <a:ext cx="1212923" cy="1093893"/>
          </a:xfrm>
          <a:prstGeom prst="rect">
            <a:avLst/>
          </a:prstGeom>
          <a:noFill/>
          <a:ln w="9525" cap="rnd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659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197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AU" sz="3667">
              <a:solidFill>
                <a:srgbClr val="006699">
                  <a:lumMod val="100000"/>
                </a:srgbClr>
              </a:solidFill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1" y="762002"/>
            <a:ext cx="3199989" cy="2911981"/>
          </a:xfrm>
          <a:prstGeom prst="rect">
            <a:avLst/>
          </a:prstGeom>
          <a:noFill/>
          <a:ln w="9525" cap="rnd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659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4400">
                <a:solidFill>
                  <a:srgbClr val="006699">
                    <a:lumMod val="100000"/>
                  </a:srgbClr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3667"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54543" y="955526"/>
            <a:ext cx="1805301" cy="628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761970" eaLnBrk="1" hangingPunct="1"/>
            <a:r>
              <a:rPr lang="en-AU" sz="3667">
                <a:solidFill>
                  <a:srgbClr val="0099CC"/>
                </a:solidFill>
                <a:ea typeface="+mn-ea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284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6539912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457202" y="1214835"/>
            <a:ext cx="846605" cy="765000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1" y="2223000"/>
            <a:ext cx="7982030" cy="2667000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25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1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587108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81000"/>
            <a:ext cx="798203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fontAlgn="auto"/>
            <a:r>
              <a:rPr lang="en-AU" sz="2000">
                <a:solidFill>
                  <a:srgbClr val="0099CC"/>
                </a:solidFill>
                <a:latin typeface="Arial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57200" y="867001"/>
            <a:ext cx="8686800" cy="0"/>
          </a:xfrm>
          <a:prstGeom prst="line">
            <a:avLst/>
          </a:prstGeom>
          <a:ln w="9525" cmpd="sng">
            <a:solidFill>
              <a:srgbClr val="0099CC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72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485204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3" y="0"/>
            <a:ext cx="312713" cy="5715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1091"/>
            <a:ext cx="6083428" cy="5716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750">
              <a:solidFill>
                <a:srgbClr val="FFFFFF"/>
              </a:solidFill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806690" y="4275036"/>
            <a:ext cx="2286000" cy="6052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20191210 - Sustainability Program - </a:t>
            </a:r>
            <a:r>
              <a:rPr lang="en-AU" sz="437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SteerCo</a:t>
            </a:r>
            <a:r>
              <a:rPr lang="en-AU" sz="437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t> - v5.pptx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2500" y="2235000"/>
            <a:ext cx="2386800" cy="1248000"/>
          </a:xfrm>
          <a:prstGeom prst="rect">
            <a:avLst/>
          </a:prstGeom>
          <a:noFill/>
          <a:ln cap="rnd">
            <a:noFill/>
            <a:prstDash val="sysDot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lvl="0">
              <a:lnSpc>
                <a:spcPct val="90000"/>
              </a:lnSpc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pPr defTabSz="761970" eaLnBrk="1" fontAlgn="auto" hangingPunct="1">
              <a:spcBef>
                <a:spcPts val="0"/>
              </a:spcBef>
            </a:pPr>
            <a:r>
              <a:rPr lang="en-AU" sz="2333">
                <a:solidFill>
                  <a:srgbClr val="FFFFFF"/>
                </a:solidFill>
                <a:latin typeface="Arial"/>
                <a:ea typeface="+mn-ea"/>
                <a:sym typeface="+mn-lt"/>
              </a:rPr>
              <a:t>Agenda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64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003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9618818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66234" cy="5715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715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25"/>
              </a:spcAft>
            </a:pPr>
            <a:endParaRPr lang="en-AU" sz="75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2447292"/>
            <a:ext cx="2114550" cy="87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76197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437"/>
              </a:spcAft>
            </a:pPr>
            <a:r>
              <a:rPr lang="en-AU" sz="2667">
                <a:solidFill>
                  <a:srgbClr val="006699"/>
                </a:solidFill>
                <a:latin typeface="Arial"/>
                <a:ea typeface="+mn-ea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901261" y="3278879"/>
            <a:ext cx="4278313" cy="60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</a:pPr>
            <a:r>
              <a:rPr lang="en-AU" sz="437">
                <a:solidFill>
                  <a:srgbClr val="FFFFFF"/>
                </a:solidFill>
                <a:latin typeface="Arial"/>
                <a:ea typeface="+mn-ea"/>
                <a:sym typeface="+mn-lt"/>
              </a:rPr>
              <a:t>Copyright © 2019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988957"/>
            <a:ext cx="1023938" cy="2819135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/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/>
              </a:solidFill>
              <a:latin typeface="Arial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294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14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tags" Target="../tags/tag23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tags" Target="../tags/tag22.xml"/><Relationship Id="rId81" Type="http://schemas.openxmlformats.org/officeDocument/2006/relationships/image" Target="../media/image7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vmlDrawing" Target="../drawings/vmlDrawing12.v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oleObject" Target="../embeddings/oleObject12.bin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91609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15" imgW="622" imgH="623" progId="TCLayout.ActiveDocument.1">
                  <p:embed/>
                </p:oleObj>
              </mc:Choice>
              <mc:Fallback>
                <p:oleObj name="think-cell Slide" r:id="rId15" imgW="622" imgH="62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" y="2663"/>
            <a:ext cx="9135478" cy="5709673"/>
          </a:xfrm>
          <a:prstGeom prst="rect">
            <a:avLst/>
          </a:prstGeom>
        </p:spPr>
      </p:pic>
      <p:sp>
        <p:nvSpPr>
          <p:cNvPr id="10" name="Text Placeholder 11"/>
          <p:cNvSpPr txBox="1">
            <a:spLocks/>
          </p:cNvSpPr>
          <p:nvPr/>
        </p:nvSpPr>
        <p:spPr>
          <a:xfrm>
            <a:off x="539750" y="307975"/>
            <a:ext cx="8051800" cy="2063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AU"/>
              <a:t>Unit or service area name (edit using Slide Master)</a:t>
            </a:r>
          </a:p>
        </p:txBody>
      </p:sp>
      <p:sp>
        <p:nvSpPr>
          <p:cNvPr id="5" name="Text Placeholder 11"/>
          <p:cNvSpPr txBox="1">
            <a:spLocks/>
          </p:cNvSpPr>
          <p:nvPr userDrawn="1"/>
        </p:nvSpPr>
        <p:spPr>
          <a:xfrm>
            <a:off x="711890" y="307974"/>
            <a:ext cx="8051800" cy="2063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0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AU" sz="900" b="1">
                <a:solidFill>
                  <a:schemeClr val="accent1"/>
                </a:solidFill>
              </a:rPr>
              <a:t>Transformation Office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F10B8C-76C6-4120-95A4-B653D75D16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45600" y="514350"/>
            <a:ext cx="8445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C988ED-A97C-4A5E-B6FE-9EDFB8255DB8}"/>
              </a:ext>
            </a:extLst>
          </p:cNvPr>
          <p:cNvSpPr txBox="1"/>
          <p:nvPr userDrawn="1"/>
        </p:nvSpPr>
        <p:spPr>
          <a:xfrm>
            <a:off x="5861154" y="5081666"/>
            <a:ext cx="184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>
                <a:solidFill>
                  <a:schemeClr val="accent1"/>
                </a:solidFill>
              </a:rPr>
              <a:t>Slide </a:t>
            </a:r>
            <a:fld id="{B8C3393A-6A30-4F00-8BF5-688E2336CE52}" type="slidenum">
              <a:rPr lang="en-AU" sz="1200" smtClean="0">
                <a:solidFill>
                  <a:schemeClr val="accent1"/>
                </a:solidFill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20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1" r:id="rId2"/>
    <p:sldLayoutId id="2147483798" r:id="rId3"/>
    <p:sldLayoutId id="2147483799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804" r:id="rId10"/>
    <p:sldLayoutId id="2147483883" r:id="rId11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2"/>
          </a:solidFill>
          <a:latin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8"/>
            </p:custDataLst>
            <p:extLst>
              <p:ext uri="{D42A27DB-BD31-4B8C-83A1-F6EECF244321}">
                <p14:modId xmlns:p14="http://schemas.microsoft.com/office/powerpoint/2010/main" val="98302467"/>
              </p:ext>
            </p:extLst>
          </p:nvPr>
        </p:nvGraphicFramePr>
        <p:xfrm>
          <a:off x="1192" y="1324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think-cell Slide" r:id="rId80" imgW="270" imgH="270" progId="TCLayout.ActiveDocument.1">
                  <p:embed/>
                </p:oleObj>
              </mc:Choice>
              <mc:Fallback>
                <p:oleObj name="think-cell Slide" r:id="rId8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1192" y="1324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9"/>
            </p:custDataLst>
          </p:nvPr>
        </p:nvSpPr>
        <p:spPr>
          <a:xfrm>
            <a:off x="1" y="0"/>
            <a:ext cx="119063" cy="132292"/>
          </a:xfrm>
          <a:prstGeom prst="rect">
            <a:avLst/>
          </a:prstGeom>
          <a:solidFill>
            <a:srgbClr val="006599"/>
          </a:solidFill>
          <a:ln w="9525" cap="rnd" cmpd="sng" algn="ctr">
            <a:solidFill>
              <a:srgbClr val="0065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761970" eaLnBrk="1" fontAlgn="auto" hangingPunct="1">
              <a:lnSpc>
                <a:spcPct val="90000"/>
              </a:lnSpc>
            </a:pPr>
            <a:endParaRPr lang="en-AU" sz="20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04504" y="5272559"/>
            <a:ext cx="285750" cy="10265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5714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CF27A5-1A5B-48D3-A060-2758FFBB1ADD}" type="slidenum">
              <a:rPr lang="en-AU" sz="667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sym typeface="+mn-lt"/>
              </a:rPr>
              <a:pPr algn="r" defTabSz="5714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667">
              <a:solidFill>
                <a:srgbClr val="FFFFFF">
                  <a:lumMod val="50000"/>
                </a:srgbClr>
              </a:solidFill>
              <a:latin typeface="Arial"/>
              <a:ea typeface="+mn-ea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1" y="519001"/>
            <a:ext cx="820001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AU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1" y="1734000"/>
            <a:ext cx="8200013" cy="31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/>
              <a:t>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  <a:p>
            <a:pPr lvl="5"/>
            <a:r>
              <a:rPr lang="en-AU"/>
              <a:t>Level six</a:t>
            </a:r>
          </a:p>
          <a:p>
            <a:pPr lvl="6"/>
            <a:r>
              <a:rPr lang="en-AU"/>
              <a:t>Level seven</a:t>
            </a:r>
          </a:p>
          <a:p>
            <a:pPr lvl="7"/>
            <a:r>
              <a:rPr lang="en-AU"/>
              <a:t>Level eight</a:t>
            </a:r>
          </a:p>
          <a:p>
            <a:pPr lvl="8"/>
            <a:r>
              <a:rPr lang="en-AU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1976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43" r:id="rId36"/>
    <p:sldLayoutId id="2147483844" r:id="rId37"/>
    <p:sldLayoutId id="2147483845" r:id="rId38"/>
    <p:sldLayoutId id="2147483846" r:id="rId39"/>
    <p:sldLayoutId id="2147483847" r:id="rId40"/>
    <p:sldLayoutId id="2147483848" r:id="rId41"/>
    <p:sldLayoutId id="2147483849" r:id="rId42"/>
    <p:sldLayoutId id="2147483850" r:id="rId43"/>
    <p:sldLayoutId id="2147483851" r:id="rId44"/>
    <p:sldLayoutId id="2147483852" r:id="rId45"/>
    <p:sldLayoutId id="2147483853" r:id="rId46"/>
    <p:sldLayoutId id="2147483854" r:id="rId47"/>
    <p:sldLayoutId id="2147483855" r:id="rId48"/>
    <p:sldLayoutId id="2147483856" r:id="rId49"/>
    <p:sldLayoutId id="2147483857" r:id="rId50"/>
    <p:sldLayoutId id="2147483858" r:id="rId51"/>
    <p:sldLayoutId id="2147483859" r:id="rId52"/>
    <p:sldLayoutId id="2147483860" r:id="rId53"/>
    <p:sldLayoutId id="2147483861" r:id="rId54"/>
    <p:sldLayoutId id="2147483862" r:id="rId55"/>
    <p:sldLayoutId id="2147483863" r:id="rId56"/>
    <p:sldLayoutId id="2147483864" r:id="rId57"/>
    <p:sldLayoutId id="2147483865" r:id="rId58"/>
    <p:sldLayoutId id="2147483866" r:id="rId59"/>
    <p:sldLayoutId id="2147483867" r:id="rId60"/>
    <p:sldLayoutId id="2147483868" r:id="rId61"/>
    <p:sldLayoutId id="2147483869" r:id="rId62"/>
    <p:sldLayoutId id="2147483870" r:id="rId63"/>
    <p:sldLayoutId id="2147483871" r:id="rId64"/>
    <p:sldLayoutId id="2147483872" r:id="rId65"/>
    <p:sldLayoutId id="2147483873" r:id="rId66"/>
    <p:sldLayoutId id="2147483874" r:id="rId67"/>
    <p:sldLayoutId id="2147483875" r:id="rId68"/>
    <p:sldLayoutId id="2147483876" r:id="rId69"/>
    <p:sldLayoutId id="2147483877" r:id="rId70"/>
    <p:sldLayoutId id="2147483878" r:id="rId71"/>
    <p:sldLayoutId id="2147483879" r:id="rId72"/>
    <p:sldLayoutId id="2147483880" r:id="rId73"/>
    <p:sldLayoutId id="2147483881" r:id="rId74"/>
    <p:sldLayoutId id="2147483882" r:id="rId7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571477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06599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571477" rtl="0" eaLnBrk="1" latinLnBrk="0" hangingPunct="1">
        <a:lnSpc>
          <a:spcPct val="110000"/>
        </a:lnSpc>
        <a:spcBef>
          <a:spcPts val="375"/>
        </a:spcBef>
        <a:spcAft>
          <a:spcPts val="187"/>
        </a:spcAft>
        <a:buClr>
          <a:srgbClr val="006599"/>
        </a:buClr>
        <a:buFont typeface="Arial" panose="020B0604020202020204" pitchFamily="34" charset="0"/>
        <a:buChar char="​"/>
        <a:defRPr lang="en-US" sz="100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1pPr>
      <a:lvl2pPr marL="177743" indent="-107996" algn="l" defTabSz="571477" rtl="0" eaLnBrk="1" latinLnBrk="0" hangingPunct="1">
        <a:lnSpc>
          <a:spcPct val="90000"/>
        </a:lnSpc>
        <a:spcBef>
          <a:spcPts val="0"/>
        </a:spcBef>
        <a:spcAft>
          <a:spcPts val="187"/>
        </a:spcAft>
        <a:buClr>
          <a:schemeClr val="tx1"/>
        </a:buClr>
        <a:buFont typeface="Arial" panose="020B0604020202020204" pitchFamily="34" charset="0"/>
        <a:buChar char="•"/>
        <a:defRPr lang="en-US" sz="100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2pPr>
      <a:lvl3pPr marL="319487" indent="-103496" algn="l" defTabSz="571477" rtl="0" eaLnBrk="1" latinLnBrk="0" hangingPunct="1">
        <a:lnSpc>
          <a:spcPct val="90000"/>
        </a:lnSpc>
        <a:spcBef>
          <a:spcPts val="0"/>
        </a:spcBef>
        <a:spcAft>
          <a:spcPts val="187"/>
        </a:spcAft>
        <a:buClr>
          <a:schemeClr val="tx1"/>
        </a:buClr>
        <a:buFont typeface="Trebuchet MS" panose="020B0603020202020204" pitchFamily="34" charset="0"/>
        <a:buChar char="–"/>
        <a:defRPr lang="en-US" sz="100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3pPr>
      <a:lvl4pPr marL="0" indent="0" algn="l" defTabSz="571477" rtl="0" eaLnBrk="1" latinLnBrk="0" hangingPunct="1">
        <a:lnSpc>
          <a:spcPct val="110000"/>
        </a:lnSpc>
        <a:spcBef>
          <a:spcPts val="187"/>
        </a:spcBef>
        <a:spcAft>
          <a:spcPts val="187"/>
        </a:spcAft>
        <a:buClr>
          <a:srgbClr val="006599"/>
        </a:buClr>
        <a:buFont typeface="Arial" panose="020B0604020202020204" pitchFamily="34" charset="0"/>
        <a:buChar char="​"/>
        <a:defRPr lang="en-US" sz="1333" kern="1200">
          <a:solidFill>
            <a:srgbClr val="006599"/>
          </a:solidFill>
          <a:latin typeface="+mn-lt"/>
          <a:ea typeface="+mn-ea"/>
          <a:cs typeface="+mn-cs"/>
          <a:sym typeface="+mn-lt"/>
        </a:defRPr>
      </a:lvl4pPr>
      <a:lvl5pPr marL="0" indent="0" algn="l" defTabSz="571477" rtl="0" eaLnBrk="1" latinLnBrk="0" hangingPunct="1">
        <a:lnSpc>
          <a:spcPct val="100000"/>
        </a:lnSpc>
        <a:spcBef>
          <a:spcPts val="0"/>
        </a:spcBef>
        <a:spcAft>
          <a:spcPts val="187"/>
        </a:spcAft>
        <a:buClr>
          <a:srgbClr val="006599"/>
        </a:buClr>
        <a:buFont typeface="Arial" panose="020B0604020202020204" pitchFamily="34" charset="0"/>
        <a:buChar char="​"/>
        <a:defRPr lang="en-US" sz="1333" b="1" kern="1200" smtClean="0">
          <a:solidFill>
            <a:srgbClr val="000000"/>
          </a:solidFill>
          <a:latin typeface="+mn-lt"/>
          <a:ea typeface="+mn-ea"/>
          <a:cs typeface="+mn-cs"/>
          <a:sym typeface="+mn-lt"/>
        </a:defRPr>
      </a:lvl5pPr>
      <a:lvl6pPr marL="168665" indent="-95246" algn="l" defTabSz="571477" rtl="0" eaLnBrk="1" latinLnBrk="0" hangingPunct="1">
        <a:lnSpc>
          <a:spcPct val="90000"/>
        </a:lnSpc>
        <a:spcBef>
          <a:spcPts val="0"/>
        </a:spcBef>
        <a:spcAft>
          <a:spcPts val="375"/>
        </a:spcAft>
        <a:buClr>
          <a:schemeClr val="tx1"/>
        </a:buClr>
        <a:buFont typeface="Arial" panose="020B0604020202020204" pitchFamily="34" charset="0"/>
        <a:buChar char="•"/>
        <a:defRPr lang="en-US" sz="1333" kern="1200" smtClean="0">
          <a:solidFill>
            <a:srgbClr val="000000"/>
          </a:solidFill>
          <a:latin typeface="+mn-lt"/>
          <a:ea typeface="+mn-ea"/>
          <a:cs typeface="+mn-cs"/>
          <a:sym typeface="+mn-lt"/>
        </a:defRPr>
      </a:lvl6pPr>
      <a:lvl7pPr marL="0" indent="0" algn="l" defTabSz="571477" rtl="0" eaLnBrk="1" latinLnBrk="0" hangingPunct="1">
        <a:lnSpc>
          <a:spcPct val="90000"/>
        </a:lnSpc>
        <a:spcBef>
          <a:spcPts val="562"/>
        </a:spcBef>
        <a:spcAft>
          <a:spcPts val="562"/>
        </a:spcAft>
        <a:buClr>
          <a:srgbClr val="006599"/>
        </a:buClr>
        <a:buFont typeface="Arial" panose="020B0604020202020204" pitchFamily="34" charset="0"/>
        <a:buChar char="​"/>
        <a:defRPr lang="en-US" sz="3667" kern="1200" baseline="0" smtClean="0">
          <a:solidFill>
            <a:srgbClr val="000000"/>
          </a:solidFill>
          <a:latin typeface="+mn-lt"/>
          <a:ea typeface="+mn-ea"/>
          <a:cs typeface="+mn-cs"/>
          <a:sym typeface="+mn-lt"/>
        </a:defRPr>
      </a:lvl7pPr>
      <a:lvl8pPr marL="0" indent="0" algn="l" defTabSz="571477" rtl="0" eaLnBrk="1" latinLnBrk="0" hangingPunct="1">
        <a:lnSpc>
          <a:spcPct val="90000"/>
        </a:lnSpc>
        <a:spcBef>
          <a:spcPts val="562"/>
        </a:spcBef>
        <a:spcAft>
          <a:spcPts val="0"/>
        </a:spcAft>
        <a:buClr>
          <a:srgbClr val="006599"/>
        </a:buClr>
        <a:buFont typeface="Arial" panose="020B0604020202020204" pitchFamily="34" charset="0"/>
        <a:buChar char="​"/>
        <a:defRPr lang="en-US" sz="4500" kern="1200" baseline="0" smtClean="0">
          <a:solidFill>
            <a:srgbClr val="006599"/>
          </a:solidFill>
          <a:latin typeface="+mn-lt"/>
          <a:ea typeface="+mn-ea"/>
          <a:cs typeface="+mn-cs"/>
          <a:sym typeface="+mn-lt"/>
        </a:defRPr>
      </a:lvl8pPr>
      <a:lvl9pPr marL="0" indent="0" algn="l" defTabSz="571477" rtl="0" eaLnBrk="1" latinLnBrk="0" hangingPunct="1">
        <a:lnSpc>
          <a:spcPct val="100000"/>
        </a:lnSpc>
        <a:spcBef>
          <a:spcPts val="0"/>
        </a:spcBef>
        <a:spcAft>
          <a:spcPts val="562"/>
        </a:spcAft>
        <a:buClr>
          <a:srgbClr val="006599"/>
        </a:buClr>
        <a:buFont typeface="Arial" panose="020B0604020202020204" pitchFamily="34" charset="0"/>
        <a:buChar char="​"/>
        <a:defRPr lang="en-US" sz="2000" kern="1200" baseline="0" dirty="0">
          <a:solidFill>
            <a:srgbClr val="006599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99.xml"/><Relationship Id="rId7" Type="http://schemas.openxmlformats.org/officeDocument/2006/relationships/image" Target="../media/image3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8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3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8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BE_CED283C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0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1_2381420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CBEF881-8F3A-447E-B2B1-C41633C4E8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426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CBEF881-8F3A-447E-B2B1-C41633C4E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4C2E64-39DA-4DD6-B8FA-2D101AF53F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AU" sz="24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097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r="2181"/>
          <a:stretch>
            <a:fillRect/>
          </a:stretch>
        </p:blipFill>
        <p:spPr>
          <a:xfrm>
            <a:off x="4465300" y="323962"/>
            <a:ext cx="4354850" cy="4358882"/>
          </a:xfrm>
        </p:spPr>
      </p:pic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323850" y="2857500"/>
            <a:ext cx="3938611" cy="882907"/>
          </a:xfrm>
          <a:solidFill>
            <a:schemeClr val="accent2">
              <a:alpha val="90195"/>
            </a:schemeClr>
          </a:solidFill>
        </p:spPr>
        <p:txBody>
          <a:bodyPr/>
          <a:lstStyle/>
          <a:p>
            <a:pPr eaLnBrk="1" hangingPunct="1"/>
            <a:r>
              <a:rPr lang="en-AU" altLang="en-US" sz="2400" dirty="0"/>
              <a:t>Patient Shuttle Service Initiative</a:t>
            </a:r>
          </a:p>
        </p:txBody>
      </p:sp>
      <p:sp>
        <p:nvSpPr>
          <p:cNvPr id="4099" name="Text Placeholder 8"/>
          <p:cNvSpPr>
            <a:spLocks noGrp="1"/>
          </p:cNvSpPr>
          <p:nvPr>
            <p:ph type="body" idx="1"/>
          </p:nvPr>
        </p:nvSpPr>
        <p:spPr>
          <a:xfrm>
            <a:off x="323851" y="4187736"/>
            <a:ext cx="3938610" cy="495108"/>
          </a:xfrm>
          <a:solidFill>
            <a:schemeClr val="accent4">
              <a:alpha val="90195"/>
            </a:schemeClr>
          </a:solidFill>
        </p:spPr>
        <p:txBody>
          <a:bodyPr/>
          <a:lstStyle/>
          <a:p>
            <a:pPr eaLnBrk="1" hangingPunct="1"/>
            <a:r>
              <a:rPr lang="en-AU" altLang="en-US" sz="2000"/>
              <a:t>Benefits Profile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CDA9D-FDF5-4500-9530-2E742E925B3B}"/>
              </a:ext>
            </a:extLst>
          </p:cNvPr>
          <p:cNvSpPr/>
          <p:nvPr/>
        </p:nvSpPr>
        <p:spPr>
          <a:xfrm>
            <a:off x="6985262" y="5062194"/>
            <a:ext cx="744717" cy="32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F0973B-5E38-4540-989B-788F2BE1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546538"/>
            <a:ext cx="8445600" cy="493987"/>
          </a:xfrm>
        </p:spPr>
        <p:txBody>
          <a:bodyPr/>
          <a:lstStyle/>
          <a:p>
            <a:r>
              <a:rPr lang="en-AU" sz="2400" b="1" dirty="0"/>
              <a:t>Benefit profile and methodology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38295-229E-4199-B1A5-A98A05944B52}"/>
              </a:ext>
            </a:extLst>
          </p:cNvPr>
          <p:cNvSpPr/>
          <p:nvPr/>
        </p:nvSpPr>
        <p:spPr>
          <a:xfrm>
            <a:off x="349201" y="1040525"/>
            <a:ext cx="8445599" cy="49398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bg1"/>
                </a:solidFill>
              </a:rPr>
              <a:t>Benefit: Improved Employee Engagement </a:t>
            </a:r>
            <a:r>
              <a:rPr lang="en-AU" sz="1400" b="1" dirty="0" err="1">
                <a:solidFill>
                  <a:schemeClr val="bg1"/>
                </a:solidFill>
              </a:rPr>
              <a:t>SCore</a:t>
            </a:r>
            <a:endParaRPr lang="en-A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92208D7-3F70-47A9-AAFC-4BD604314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2272"/>
              </p:ext>
            </p:extLst>
          </p:nvPr>
        </p:nvGraphicFramePr>
        <p:xfrm>
          <a:off x="349200" y="1713322"/>
          <a:ext cx="8445597" cy="84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70646">
                <a:tc>
                  <a:txBody>
                    <a:bodyPr/>
                    <a:lstStyle/>
                    <a:p>
                      <a:r>
                        <a:rPr lang="en-AU" sz="1050" dirty="0"/>
                        <a:t>Metric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Baseline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Target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Via Employee satisfaction and engagement survey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AU" sz="1050" dirty="0"/>
                    </a:p>
                  </a:txBody>
                  <a:tcPr>
                    <a:solidFill>
                      <a:srgbClr val="E7E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Nil</a:t>
                      </a:r>
                    </a:p>
                  </a:txBody>
                  <a:tcPr>
                    <a:solidFill>
                      <a:srgbClr val="E7E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50% completion rate of survey</a:t>
                      </a:r>
                    </a:p>
                  </a:txBody>
                  <a:tcPr>
                    <a:solidFill>
                      <a:srgbClr val="E7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2D27030-1D4F-41CE-A175-FB80B05C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99668"/>
              </p:ext>
            </p:extLst>
          </p:nvPr>
        </p:nvGraphicFramePr>
        <p:xfrm>
          <a:off x="349200" y="2794804"/>
          <a:ext cx="8445597" cy="64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71775">
                <a:tc>
                  <a:txBody>
                    <a:bodyPr/>
                    <a:lstStyle/>
                    <a:p>
                      <a:r>
                        <a:rPr lang="en-AU" sz="1050" dirty="0"/>
                        <a:t>Calculation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Data source / Frequency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Frequency of measure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Qualitative measure of satisfaction</a:t>
                      </a:r>
                    </a:p>
                  </a:txBody>
                  <a:tcPr>
                    <a:solidFill>
                      <a:srgbClr val="E7E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6 monthly- survey</a:t>
                      </a:r>
                    </a:p>
                  </a:txBody>
                  <a:tcPr>
                    <a:solidFill>
                      <a:srgbClr val="E7E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6 months</a:t>
                      </a:r>
                    </a:p>
                  </a:txBody>
                  <a:tcPr>
                    <a:solidFill>
                      <a:srgbClr val="E7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9B6B7FA-E9D5-416E-8C14-38E8240DA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66372"/>
              </p:ext>
            </p:extLst>
          </p:nvPr>
        </p:nvGraphicFramePr>
        <p:xfrm>
          <a:off x="349200" y="3877856"/>
          <a:ext cx="8445597" cy="6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62629">
                <a:tc>
                  <a:txBody>
                    <a:bodyPr/>
                    <a:lstStyle/>
                    <a:p>
                      <a:r>
                        <a:rPr lang="en-AU" sz="1050" dirty="0"/>
                        <a:t>Responsibility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Governance Committee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TOC obligation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NUM- Transfer Unit</a:t>
                      </a:r>
                    </a:p>
                  </a:txBody>
                  <a:tcPr>
                    <a:solidFill>
                      <a:srgbClr val="E7E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Executive Sponsor</a:t>
                      </a:r>
                    </a:p>
                  </a:txBody>
                  <a:tcPr>
                    <a:solidFill>
                      <a:srgbClr val="E7E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NO</a:t>
                      </a:r>
                    </a:p>
                  </a:txBody>
                  <a:tcPr>
                    <a:solidFill>
                      <a:srgbClr val="E7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0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18D8117-46EC-4B87-BE59-DC7F5EC8B8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608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18D8117-46EC-4B87-BE59-DC7F5EC8B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94A275A-4549-4FA4-8119-FE91790E75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AU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971AF-54F6-41CA-B111-D7B8ED41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21" y="535328"/>
            <a:ext cx="8445600" cy="547447"/>
          </a:xfrm>
        </p:spPr>
        <p:txBody>
          <a:bodyPr/>
          <a:lstStyle/>
          <a:p>
            <a:r>
              <a:rPr lang="en-AU" sz="2400" b="1" dirty="0"/>
              <a:t>Patient Transport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A1E9B-9200-46C4-B633-269CC94FD807}"/>
              </a:ext>
            </a:extLst>
          </p:cNvPr>
          <p:cNvSpPr/>
          <p:nvPr/>
        </p:nvSpPr>
        <p:spPr>
          <a:xfrm>
            <a:off x="266821" y="988535"/>
            <a:ext cx="2596020" cy="363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bg1"/>
                </a:solidFill>
              </a:rPr>
              <a:t>Initiative team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077FB89-8C12-40B5-BD11-1136635F6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01475"/>
              </p:ext>
            </p:extLst>
          </p:nvPr>
        </p:nvGraphicFramePr>
        <p:xfrm>
          <a:off x="266821" y="1490299"/>
          <a:ext cx="259602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010">
                  <a:extLst>
                    <a:ext uri="{9D8B030D-6E8A-4147-A177-3AD203B41FA5}">
                      <a16:colId xmlns:a16="http://schemas.microsoft.com/office/drawing/2014/main" val="2660326042"/>
                    </a:ext>
                  </a:extLst>
                </a:gridCol>
                <a:gridCol w="1298010">
                  <a:extLst>
                    <a:ext uri="{9D8B030D-6E8A-4147-A177-3AD203B41FA5}">
                      <a16:colId xmlns:a16="http://schemas.microsoft.com/office/drawing/2014/main" val="3808162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dirty="0"/>
                        <a:t>Role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dirty="0"/>
                        <a:t>Person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5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00"/>
                        <a:t>Executive Sponsor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/>
                        <a:t>Sharon McDowell Skaines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00"/>
                        <a:t>Initiative Owner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/>
                        <a:t>Helena Moore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5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/>
                        <a:t>Project Officer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/>
                        <a:t>Ashleigh Karakasis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0856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E075478-A86B-4B44-A7F9-63B294FA3FCF}"/>
              </a:ext>
            </a:extLst>
          </p:cNvPr>
          <p:cNvSpPr/>
          <p:nvPr/>
        </p:nvSpPr>
        <p:spPr>
          <a:xfrm>
            <a:off x="3042780" y="968390"/>
            <a:ext cx="5752019" cy="363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>
                <a:solidFill>
                  <a:schemeClr val="bg1"/>
                </a:solidFill>
              </a:rPr>
              <a:t>Initiative 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DAB749-D0E9-49B2-985A-176A8F481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97524"/>
              </p:ext>
            </p:extLst>
          </p:nvPr>
        </p:nvGraphicFramePr>
        <p:xfrm>
          <a:off x="3042781" y="1380675"/>
          <a:ext cx="5752018" cy="394920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52018">
                  <a:extLst>
                    <a:ext uri="{9D8B030D-6E8A-4147-A177-3AD203B41FA5}">
                      <a16:colId xmlns:a16="http://schemas.microsoft.com/office/drawing/2014/main" val="2236767981"/>
                    </a:ext>
                  </a:extLst>
                </a:gridCol>
              </a:tblGrid>
              <a:tr h="204358">
                <a:tc>
                  <a:txBody>
                    <a:bodyPr/>
                    <a:lstStyle/>
                    <a:p>
                      <a:pPr algn="ctr"/>
                      <a:r>
                        <a:rPr lang="en-AU" sz="900" b="0" dirty="0">
                          <a:effectLst/>
                        </a:rPr>
                        <a:t>Description and Objectives</a:t>
                      </a:r>
                      <a:endParaRPr lang="en-AU" sz="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24" marR="16424" marT="16424" marB="16424"/>
                </a:tc>
                <a:extLst>
                  <a:ext uri="{0D108BD9-81ED-4DB2-BD59-A6C34878D82A}">
                    <a16:rowId xmlns:a16="http://schemas.microsoft.com/office/drawing/2014/main" val="1748580878"/>
                  </a:ext>
                </a:extLst>
              </a:tr>
              <a:tr h="3744848">
                <a:tc>
                  <a:txBody>
                    <a:bodyPr/>
                    <a:lstStyle/>
                    <a:p>
                      <a:r>
                        <a:rPr lang="en-AU" sz="900" b="1" dirty="0">
                          <a:effectLst/>
                        </a:rPr>
                        <a:t>PROBLEM</a:t>
                      </a:r>
                    </a:p>
                    <a:p>
                      <a:r>
                        <a:rPr lang="en-AU" sz="900" b="0" dirty="0">
                          <a:effectLst/>
                        </a:rPr>
                        <a:t>Increasing demand on finite health resources, expanding use of expensive commercial transport options for patient discharge transport and a focus on facilitating timely discharges that positively impact patient flow has underpinned a need to review and identify the effectiveness and validity of current patient transport models on offer.</a:t>
                      </a:r>
                    </a:p>
                    <a:p>
                      <a:r>
                        <a:rPr lang="en-AU" sz="900" b="1" dirty="0">
                          <a:effectLst/>
                        </a:rPr>
                        <a:t>OPPORTUNITY</a:t>
                      </a:r>
                    </a:p>
                    <a:p>
                      <a:r>
                        <a:rPr lang="en-AU" sz="900" b="0" dirty="0">
                          <a:effectLst/>
                        </a:rPr>
                        <a:t>The Gold Coast Hospital and Health Service (GCHHS) Patient Shuttle Service Model Initiative has been commissioned to review and identify the effectiveness and validity of current patient transport models. </a:t>
                      </a:r>
                    </a:p>
                    <a:p>
                      <a:r>
                        <a:rPr lang="en-AU" sz="900" b="0" dirty="0">
                          <a:effectLst/>
                        </a:rPr>
                        <a:t>The initiative will: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900" b="0" dirty="0">
                          <a:effectLst/>
                        </a:rPr>
                        <a:t>Review existing Transport models identifying strengths and weakness of current processes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900" b="0" dirty="0">
                          <a:effectLst/>
                        </a:rPr>
                        <a:t>Identify proposed workflow models that support organisational demand, minimise patient risk and improve patient journey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900" b="0" dirty="0">
                          <a:effectLst/>
                        </a:rPr>
                        <a:t>Explore patient cohorts across HHS that meet criteria to utilise inhouse transport service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900" b="0" dirty="0">
                          <a:effectLst/>
                        </a:rPr>
                        <a:t>Benchmark evidenced based practice that supports service implementation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900" b="0" dirty="0">
                          <a:effectLst/>
                        </a:rPr>
                        <a:t>Review current Transport Cost/Budget and projected cost saving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900" b="0" dirty="0">
                          <a:effectLst/>
                        </a:rPr>
                        <a:t>Engage with consumers to determine consumer needs and develop fit for purpose service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900" b="0" dirty="0">
                          <a:effectLst/>
                        </a:rPr>
                        <a:t>If approved implement GCHHS Patient Shuttle Service</a:t>
                      </a:r>
                    </a:p>
                    <a:p>
                      <a:r>
                        <a:rPr lang="en-AU" sz="900" b="0" dirty="0">
                          <a:effectLst/>
                        </a:rPr>
                        <a:t> </a:t>
                      </a:r>
                    </a:p>
                    <a:p>
                      <a:r>
                        <a:rPr lang="en-AU" sz="900" b="1" dirty="0">
                          <a:effectLst/>
                        </a:rPr>
                        <a:t>OUTCOMES</a:t>
                      </a:r>
                    </a:p>
                    <a:p>
                      <a:r>
                        <a:rPr lang="en-AU" sz="900" b="0" dirty="0">
                          <a:effectLst/>
                        </a:rPr>
                        <a:t>The initiative will provide scoping documentation which will demonstrate equitable comparison between current transport models available. It is expected that the development and implementation of a GCHHS based Patient shuttle service will enable timely access to care, provide high quality services through Coordinated care as well as ensuring effective and efficient work practices.</a:t>
                      </a:r>
                    </a:p>
                    <a:p>
                      <a:r>
                        <a:rPr lang="en-AU" sz="900" b="0" dirty="0">
                          <a:effectLst/>
                        </a:rPr>
                        <a:t> </a:t>
                      </a:r>
                      <a:endParaRPr lang="en-AU" sz="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24" marR="16424" marT="16424" marB="16424"/>
                </a:tc>
                <a:extLst>
                  <a:ext uri="{0D108BD9-81ED-4DB2-BD59-A6C34878D82A}">
                    <a16:rowId xmlns:a16="http://schemas.microsoft.com/office/drawing/2014/main" val="313984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6CFCE5-B3F9-456E-A175-863DFDCEF81D}"/>
              </a:ext>
            </a:extLst>
          </p:cNvPr>
          <p:cNvSpPr/>
          <p:nvPr/>
        </p:nvSpPr>
        <p:spPr>
          <a:xfrm>
            <a:off x="0" y="3341927"/>
            <a:ext cx="9069572" cy="2157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50FAE-308F-4C13-8F9C-0F9FC682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609228"/>
            <a:ext cx="8445600" cy="577850"/>
          </a:xfrm>
        </p:spPr>
        <p:txBody>
          <a:bodyPr/>
          <a:lstStyle/>
          <a:p>
            <a:r>
              <a:rPr lang="en-AU" sz="2400" b="1"/>
              <a:t>Benefits summary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F7AC8CA-CDCF-48B2-8121-FEF9AD6A280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98799975"/>
              </p:ext>
            </p:extLst>
          </p:nvPr>
        </p:nvGraphicFramePr>
        <p:xfrm>
          <a:off x="349201" y="1694379"/>
          <a:ext cx="4052580" cy="134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7EF01F-5533-4C71-A931-FBE4E9A0953C}"/>
              </a:ext>
            </a:extLst>
          </p:cNvPr>
          <p:cNvSpPr/>
          <p:nvPr/>
        </p:nvSpPr>
        <p:spPr>
          <a:xfrm>
            <a:off x="349198" y="1198709"/>
            <a:ext cx="4052579" cy="363932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>
                <a:solidFill>
                  <a:schemeClr val="bg1"/>
                </a:solidFill>
              </a:rPr>
              <a:t>Patient experience / Patient impacts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537692F-9929-4BA4-9D3A-7449302B2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55838"/>
              </p:ext>
            </p:extLst>
          </p:nvPr>
        </p:nvGraphicFramePr>
        <p:xfrm>
          <a:off x="349201" y="3837597"/>
          <a:ext cx="4052580" cy="134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38AB004-B28A-410A-9372-7135CFA1C1E0}"/>
              </a:ext>
            </a:extLst>
          </p:cNvPr>
          <p:cNvSpPr/>
          <p:nvPr/>
        </p:nvSpPr>
        <p:spPr>
          <a:xfrm>
            <a:off x="349198" y="3341927"/>
            <a:ext cx="4052579" cy="363932"/>
          </a:xfrm>
          <a:prstGeom prst="rect">
            <a:avLst/>
          </a:prstGeom>
          <a:solidFill>
            <a:srgbClr val="2D9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>
                <a:solidFill>
                  <a:schemeClr val="bg1"/>
                </a:solidFill>
              </a:rPr>
              <a:t>Reducing costs / Financial impacts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CDAB5CE-6A14-46D8-84A7-16388526B2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658183"/>
              </p:ext>
            </p:extLst>
          </p:nvPr>
        </p:nvGraphicFramePr>
        <p:xfrm>
          <a:off x="4706577" y="1694379"/>
          <a:ext cx="4052580" cy="134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856CF8E-2D7F-461A-B2AB-782CC51B0E88}"/>
              </a:ext>
            </a:extLst>
          </p:cNvPr>
          <p:cNvSpPr/>
          <p:nvPr/>
        </p:nvSpPr>
        <p:spPr>
          <a:xfrm>
            <a:off x="4706577" y="1198709"/>
            <a:ext cx="4052579" cy="363932"/>
          </a:xfrm>
          <a:prstGeom prst="rect">
            <a:avLst/>
          </a:prstGeom>
          <a:solidFill>
            <a:srgbClr val="BB6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>
                <a:solidFill>
                  <a:schemeClr val="bg1"/>
                </a:solidFill>
              </a:rPr>
              <a:t>Population health / System impacts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07982FB9-49A9-4042-90EA-C54F1A747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915846"/>
              </p:ext>
            </p:extLst>
          </p:nvPr>
        </p:nvGraphicFramePr>
        <p:xfrm>
          <a:off x="4706581" y="3829905"/>
          <a:ext cx="4052580" cy="134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7B260D5-9850-4CDD-B84E-81993ED6CB2F}"/>
              </a:ext>
            </a:extLst>
          </p:cNvPr>
          <p:cNvSpPr/>
          <p:nvPr/>
        </p:nvSpPr>
        <p:spPr>
          <a:xfrm>
            <a:off x="4706578" y="3334235"/>
            <a:ext cx="4052579" cy="36393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>
                <a:solidFill>
                  <a:schemeClr val="bg1"/>
                </a:solidFill>
              </a:rPr>
              <a:t>Care team well-being / Staff impacts</a:t>
            </a:r>
          </a:p>
        </p:txBody>
      </p:sp>
    </p:spTree>
    <p:extLst>
      <p:ext uri="{BB962C8B-B14F-4D97-AF65-F5344CB8AC3E}">
        <p14:creationId xmlns:p14="http://schemas.microsoft.com/office/powerpoint/2010/main" val="345842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C45BD9-2B23-4494-8C49-64B9514958E2}"/>
              </a:ext>
            </a:extLst>
          </p:cNvPr>
          <p:cNvSpPr/>
          <p:nvPr/>
        </p:nvSpPr>
        <p:spPr>
          <a:xfrm>
            <a:off x="74428" y="3329127"/>
            <a:ext cx="9069572" cy="2157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D8B747-D875-4145-8DBB-5DAB13C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618193"/>
            <a:ext cx="8445600" cy="493987"/>
          </a:xfrm>
        </p:spPr>
        <p:txBody>
          <a:bodyPr/>
          <a:lstStyle/>
          <a:p>
            <a:r>
              <a:rPr lang="en-AU" sz="2400" b="1"/>
              <a:t>Value proposition of financial benefits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E0E556-560D-4E98-8A8F-96C1DC5D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52685"/>
              </p:ext>
            </p:extLst>
          </p:nvPr>
        </p:nvGraphicFramePr>
        <p:xfrm>
          <a:off x="472050" y="1112180"/>
          <a:ext cx="8199903" cy="3828306"/>
        </p:xfrm>
        <a:graphic>
          <a:graphicData uri="http://schemas.openxmlformats.org/drawingml/2006/table">
            <a:tbl>
              <a:tblPr firstRow="1" bandRow="1"/>
              <a:tblGrid>
                <a:gridCol w="161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800">
                  <a:extLst>
                    <a:ext uri="{9D8B030D-6E8A-4147-A177-3AD203B41FA5}">
                      <a16:colId xmlns:a16="http://schemas.microsoft.com/office/drawing/2014/main" val="2488034744"/>
                    </a:ext>
                  </a:extLst>
                </a:gridCol>
                <a:gridCol w="1438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1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b="1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AU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FY21/22</a:t>
                      </a:r>
                      <a:endParaRPr lang="en-AU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FY22/23</a:t>
                      </a:r>
                      <a:endParaRPr lang="en-AU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</a:rPr>
                        <a:t>FY23/24</a:t>
                      </a:r>
                      <a:endParaRPr lang="en-AU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Financial Benefits</a:t>
                      </a:r>
                      <a:endParaRPr lang="en-AU" sz="105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5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AU" sz="1050" dirty="0"/>
                        <a:t>Revenue increase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AU" sz="1050"/>
                        <a:t>Cost savings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$162,162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$240,000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$250 000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/>
                        <a:t>Avoided costs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Costs</a:t>
                      </a:r>
                      <a:endParaRPr lang="en-AU" sz="105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5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Total costs</a:t>
                      </a:r>
                      <a:endParaRPr lang="en-US" sz="105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  <a:r>
                        <a:rPr lang="en-US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AU" sz="105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  <a:r>
                        <a:rPr lang="en-US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AU" sz="105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en-AU" sz="105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  <a:r>
                        <a:rPr lang="en-US" sz="105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AU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051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32969"/>
                  </a:ext>
                </a:extLst>
              </a:tr>
              <a:tr h="315051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105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7655657"/>
                  </a:ext>
                </a:extLst>
              </a:tr>
              <a:tr h="3150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Net Result</a:t>
                      </a:r>
                      <a:endParaRPr lang="en-AU" sz="105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05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0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50" i="1"/>
                        <a:t>Progressive Result</a:t>
                      </a:r>
                      <a:endParaRPr lang="en-AU" sz="1050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050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AU" sz="105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902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979EDD1-FC4C-4346-9D76-118C50750C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321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979EDD1-FC4C-4346-9D76-118C50750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AE3D44-EBD2-4500-ABBD-7D64D010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2857499"/>
            <a:ext cx="4206239" cy="443198"/>
          </a:xfrm>
        </p:spPr>
        <p:txBody>
          <a:bodyPr/>
          <a:lstStyle/>
          <a:p>
            <a:r>
              <a:rPr lang="en-AU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8517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F0973B-5E38-4540-989B-788F2BE1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546538"/>
            <a:ext cx="8445600" cy="493987"/>
          </a:xfrm>
        </p:spPr>
        <p:txBody>
          <a:bodyPr/>
          <a:lstStyle/>
          <a:p>
            <a:r>
              <a:rPr lang="en-AU" sz="2400" b="1" dirty="0"/>
              <a:t>Benefit profile and methodology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38295-229E-4199-B1A5-A98A05944B52}"/>
              </a:ext>
            </a:extLst>
          </p:cNvPr>
          <p:cNvSpPr/>
          <p:nvPr/>
        </p:nvSpPr>
        <p:spPr>
          <a:xfrm>
            <a:off x="349198" y="1040525"/>
            <a:ext cx="8445599" cy="493986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bg1"/>
                </a:solidFill>
              </a:rPr>
              <a:t>Benefit: Improved Customer Satisfaction Score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92208D7-3F70-47A9-AAFC-4BD604314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23394"/>
              </p:ext>
            </p:extLst>
          </p:nvPr>
        </p:nvGraphicFramePr>
        <p:xfrm>
          <a:off x="349200" y="1713322"/>
          <a:ext cx="8445597" cy="68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70646">
                <a:tc>
                  <a:txBody>
                    <a:bodyPr/>
                    <a:lstStyle/>
                    <a:p>
                      <a:r>
                        <a:rPr lang="en-AU" sz="1050" dirty="0"/>
                        <a:t>Metric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Baseline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Target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Via Patient Survey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AU" sz="1050" dirty="0"/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Pre Survey to be gathered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90% patients satisfied with service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2D27030-1D4F-41CE-A175-FB80B05C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54401"/>
              </p:ext>
            </p:extLst>
          </p:nvPr>
        </p:nvGraphicFramePr>
        <p:xfrm>
          <a:off x="349200" y="2794804"/>
          <a:ext cx="8445597" cy="84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71775">
                <a:tc>
                  <a:txBody>
                    <a:bodyPr/>
                    <a:lstStyle/>
                    <a:p>
                      <a:r>
                        <a:rPr lang="en-AU" sz="1050" dirty="0"/>
                        <a:t>Calculation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Data source / Frequency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Frequency of measure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How is the benefit calculated? Explain the calculation, additional steps if required and any assumptions and/or limitations.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Patient satisfaction data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Every 3 months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9B6B7FA-E9D5-416E-8C14-38E8240DA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6778"/>
              </p:ext>
            </p:extLst>
          </p:nvPr>
        </p:nvGraphicFramePr>
        <p:xfrm>
          <a:off x="349200" y="3877856"/>
          <a:ext cx="8445597" cy="6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62629">
                <a:tc>
                  <a:txBody>
                    <a:bodyPr/>
                    <a:lstStyle/>
                    <a:p>
                      <a:r>
                        <a:rPr lang="en-AU" sz="1050" dirty="0"/>
                        <a:t>Responsibility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Governance Committee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TOC obligation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NUM Transfer Unit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Executive Sponsor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NO</a:t>
                      </a:r>
                    </a:p>
                  </a:txBody>
                  <a:tcPr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18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F0973B-5E38-4540-989B-788F2BE1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546538"/>
            <a:ext cx="8445600" cy="493987"/>
          </a:xfrm>
        </p:spPr>
        <p:txBody>
          <a:bodyPr/>
          <a:lstStyle/>
          <a:p>
            <a:r>
              <a:rPr lang="en-AU" sz="2400" b="1" dirty="0"/>
              <a:t>Benefit profile and methodology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38295-229E-4199-B1A5-A98A05944B52}"/>
              </a:ext>
            </a:extLst>
          </p:cNvPr>
          <p:cNvSpPr/>
          <p:nvPr/>
        </p:nvSpPr>
        <p:spPr>
          <a:xfrm>
            <a:off x="349198" y="1040525"/>
            <a:ext cx="8445599" cy="493986"/>
          </a:xfrm>
          <a:prstGeom prst="rect">
            <a:avLst/>
          </a:prstGeom>
          <a:solidFill>
            <a:srgbClr val="2D9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bg1"/>
                </a:solidFill>
              </a:rPr>
              <a:t>Benefit: Decreased expenditure to private transport providers</a:t>
            </a:r>
          </a:p>
          <a:p>
            <a:endParaRPr lang="en-A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92208D7-3F70-47A9-AAFC-4BD604314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11871"/>
              </p:ext>
            </p:extLst>
          </p:nvPr>
        </p:nvGraphicFramePr>
        <p:xfrm>
          <a:off x="349200" y="1713322"/>
          <a:ext cx="7173766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368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181381">
                <a:tc>
                  <a:txBody>
                    <a:bodyPr/>
                    <a:lstStyle/>
                    <a:p>
                      <a:r>
                        <a:rPr lang="en-AU" sz="1050" dirty="0"/>
                        <a:t>Metric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Baseline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Target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Financial usage report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1050" dirty="0"/>
                        <a:t>-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Baseline report based on usage of the following private transport providers per month –</a:t>
                      </a:r>
                    </a:p>
                    <a:p>
                      <a:r>
                        <a:rPr lang="en-AU" sz="1050" dirty="0"/>
                        <a:t>Main Private Provider - Taxi services current expenditure $25,000 per month  (Forecast $300,000 2023-24)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Reduction of 85% in expenditure to private transport providers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2D27030-1D4F-41CE-A175-FB80B05C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3833"/>
              </p:ext>
            </p:extLst>
          </p:nvPr>
        </p:nvGraphicFramePr>
        <p:xfrm>
          <a:off x="349200" y="3010829"/>
          <a:ext cx="8445597" cy="62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195555">
                <a:tc>
                  <a:txBody>
                    <a:bodyPr/>
                    <a:lstStyle/>
                    <a:p>
                      <a:r>
                        <a:rPr lang="en-AU" sz="1050" dirty="0"/>
                        <a:t>Calculation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Data source / Frequency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Frequency of measure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Calculated on usage per month 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Monthly Finance report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Monthly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9B6B7FA-E9D5-416E-8C14-38E8240DA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04009"/>
              </p:ext>
            </p:extLst>
          </p:nvPr>
        </p:nvGraphicFramePr>
        <p:xfrm>
          <a:off x="349200" y="3877856"/>
          <a:ext cx="8445597" cy="6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62629">
                <a:tc>
                  <a:txBody>
                    <a:bodyPr/>
                    <a:lstStyle/>
                    <a:p>
                      <a:r>
                        <a:rPr lang="en-AU" sz="1050" dirty="0"/>
                        <a:t>Responsibility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Governance Committee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TOC obligation</a:t>
                      </a:r>
                    </a:p>
                  </a:txBody>
                  <a:tcPr>
                    <a:solidFill>
                      <a:srgbClr val="2D9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NUM Transfer Unit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Executive Sponsor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NO</a:t>
                      </a:r>
                    </a:p>
                  </a:txBody>
                  <a:tcPr>
                    <a:solidFill>
                      <a:srgbClr val="DCF1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736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F0973B-5E38-4540-989B-788F2BE1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546538"/>
            <a:ext cx="8445600" cy="493987"/>
          </a:xfrm>
        </p:spPr>
        <p:txBody>
          <a:bodyPr/>
          <a:lstStyle/>
          <a:p>
            <a:r>
              <a:rPr lang="en-AU" sz="2400" b="1" dirty="0"/>
              <a:t>Benefit profile and methodology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38295-229E-4199-B1A5-A98A05944B52}"/>
              </a:ext>
            </a:extLst>
          </p:cNvPr>
          <p:cNvSpPr/>
          <p:nvPr/>
        </p:nvSpPr>
        <p:spPr>
          <a:xfrm>
            <a:off x="349201" y="1040525"/>
            <a:ext cx="8445599" cy="493986"/>
          </a:xfrm>
          <a:prstGeom prst="rect">
            <a:avLst/>
          </a:prstGeom>
          <a:solidFill>
            <a:srgbClr val="BB6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bg1"/>
                </a:solidFill>
              </a:rPr>
              <a:t>Benefit: Decreased Length of Stay within Transfer Unit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92208D7-3F70-47A9-AAFC-4BD604314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74598"/>
              </p:ext>
            </p:extLst>
          </p:nvPr>
        </p:nvGraphicFramePr>
        <p:xfrm>
          <a:off x="349200" y="1713322"/>
          <a:ext cx="8445597" cy="8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70646">
                <a:tc>
                  <a:txBody>
                    <a:bodyPr/>
                    <a:lstStyle/>
                    <a:p>
                      <a:r>
                        <a:rPr lang="en-AU" sz="1050" dirty="0"/>
                        <a:t>Metric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Baseline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Target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Transfer Unit Length of Stay report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AU" sz="1050" dirty="0"/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18% of GCHHS Transfer Unit Patients have a LOS &gt; 2 hours</a:t>
                      </a:r>
                      <a:r>
                        <a:rPr lang="en-AU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AU" sz="1050" dirty="0"/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Aim for LOS &lt;1 hr for eligible cohort of patients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2D27030-1D4F-41CE-A175-FB80B05C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48338"/>
              </p:ext>
            </p:extLst>
          </p:nvPr>
        </p:nvGraphicFramePr>
        <p:xfrm>
          <a:off x="349200" y="2728279"/>
          <a:ext cx="8445597" cy="68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71775">
                <a:tc>
                  <a:txBody>
                    <a:bodyPr/>
                    <a:lstStyle/>
                    <a:p>
                      <a:r>
                        <a:rPr lang="en-AU" sz="1050" dirty="0"/>
                        <a:t>Calculation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Data source / Frequency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Frequency of measure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Calculated on time patient arrives to Transfer Unit to time of departure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HBCIS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Monthly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9B6B7FA-E9D5-416E-8C14-38E8240DA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95671"/>
              </p:ext>
            </p:extLst>
          </p:nvPr>
        </p:nvGraphicFramePr>
        <p:xfrm>
          <a:off x="349200" y="3877856"/>
          <a:ext cx="8445597" cy="6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62629">
                <a:tc>
                  <a:txBody>
                    <a:bodyPr/>
                    <a:lstStyle/>
                    <a:p>
                      <a:r>
                        <a:rPr lang="en-AU" sz="1050" dirty="0"/>
                        <a:t>Responsibility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Governance Committee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TOC obligation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NUM Transfer Unit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Executive Sponsor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NO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3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F0973B-5E38-4540-989B-788F2BE1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546538"/>
            <a:ext cx="8445600" cy="493987"/>
          </a:xfrm>
        </p:spPr>
        <p:txBody>
          <a:bodyPr/>
          <a:lstStyle/>
          <a:p>
            <a:r>
              <a:rPr lang="en-AU" sz="2400" b="1" dirty="0"/>
              <a:t>Benefit profile and methodology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38295-229E-4199-B1A5-A98A05944B52}"/>
              </a:ext>
            </a:extLst>
          </p:cNvPr>
          <p:cNvSpPr/>
          <p:nvPr/>
        </p:nvSpPr>
        <p:spPr>
          <a:xfrm>
            <a:off x="349201" y="1040525"/>
            <a:ext cx="8445599" cy="493986"/>
          </a:xfrm>
          <a:prstGeom prst="rect">
            <a:avLst/>
          </a:prstGeom>
          <a:solidFill>
            <a:srgbClr val="BB6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dirty="0">
                <a:solidFill>
                  <a:schemeClr val="bg1"/>
                </a:solidFill>
              </a:rPr>
              <a:t>Benefit: Reduced Missed or delayed Appointments between campuses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92208D7-3F70-47A9-AAFC-4BD604314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16841"/>
              </p:ext>
            </p:extLst>
          </p:nvPr>
        </p:nvGraphicFramePr>
        <p:xfrm>
          <a:off x="361150" y="1713322"/>
          <a:ext cx="8433647" cy="1345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40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798408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70646">
                <a:tc>
                  <a:txBody>
                    <a:bodyPr/>
                    <a:lstStyle/>
                    <a:p>
                      <a:r>
                        <a:rPr lang="en-AU" sz="1050" dirty="0"/>
                        <a:t>Metric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Baseline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Target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 Unit Utilisation Report</a:t>
                      </a:r>
                      <a:r>
                        <a:rPr lang="en-AU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AU" sz="1050" dirty="0"/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utilisation average is 19</a:t>
                      </a:r>
                      <a:r>
                        <a:rPr lang="en-AU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	</a:t>
                      </a:r>
                    </a:p>
                    <a:p>
                      <a:r>
                        <a:rPr lang="en-AU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AU" sz="1050" dirty="0"/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Aim 45% IPU/ED utilisation</a:t>
                      </a:r>
                      <a:r>
                        <a:rPr lang="en-AU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2D27030-1D4F-41CE-A175-FB80B05CE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91049"/>
              </p:ext>
            </p:extLst>
          </p:nvPr>
        </p:nvGraphicFramePr>
        <p:xfrm>
          <a:off x="349200" y="2894299"/>
          <a:ext cx="8445597" cy="130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71775">
                <a:tc>
                  <a:txBody>
                    <a:bodyPr/>
                    <a:lstStyle/>
                    <a:p>
                      <a:r>
                        <a:rPr lang="en-AU" sz="1050" dirty="0"/>
                        <a:t>Calculation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Data source / Frequency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Frequency of measure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Calculated by percentage of ward departures sent to Transfer Unit</a:t>
                      </a:r>
                      <a:r>
                        <a:rPr lang="en-AU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QHERS</a:t>
                      </a:r>
                    </a:p>
                    <a:p>
                      <a:r>
                        <a:rPr lang="en-AU" sz="1050" dirty="0"/>
                        <a:t>Qlik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Monthly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9B6B7FA-E9D5-416E-8C14-38E8240DAFAB}"/>
              </a:ext>
            </a:extLst>
          </p:cNvPr>
          <p:cNvGraphicFramePr>
            <a:graphicFrameLocks noGrp="1"/>
          </p:cNvGraphicFramePr>
          <p:nvPr/>
        </p:nvGraphicFramePr>
        <p:xfrm>
          <a:off x="349200" y="3877856"/>
          <a:ext cx="8445597" cy="6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99">
                  <a:extLst>
                    <a:ext uri="{9D8B030D-6E8A-4147-A177-3AD203B41FA5}">
                      <a16:colId xmlns:a16="http://schemas.microsoft.com/office/drawing/2014/main" val="177893359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1523840050"/>
                    </a:ext>
                  </a:extLst>
                </a:gridCol>
                <a:gridCol w="2815199">
                  <a:extLst>
                    <a:ext uri="{9D8B030D-6E8A-4147-A177-3AD203B41FA5}">
                      <a16:colId xmlns:a16="http://schemas.microsoft.com/office/drawing/2014/main" val="4199078401"/>
                    </a:ext>
                  </a:extLst>
                </a:gridCol>
              </a:tblGrid>
              <a:tr h="262629">
                <a:tc>
                  <a:txBody>
                    <a:bodyPr/>
                    <a:lstStyle/>
                    <a:p>
                      <a:r>
                        <a:rPr lang="en-AU" sz="1050" dirty="0"/>
                        <a:t>Responsibility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Governance Committee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TOC obligation</a:t>
                      </a:r>
                    </a:p>
                  </a:txBody>
                  <a:tcPr>
                    <a:solidFill>
                      <a:srgbClr val="BB6F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07700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dirty="0">
                          <a:solidFill>
                            <a:schemeClr val="tx1"/>
                          </a:solidFill>
                        </a:rPr>
                        <a:t>NUM Transfer Unit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Executive Sponsor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NO</a:t>
                      </a:r>
                    </a:p>
                  </a:txBody>
                  <a:tcPr>
                    <a:solidFill>
                      <a:srgbClr val="F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4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510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vu.1U8O28egnEZLCuF6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4y9ld7aH9yFFT852j0i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To8m4S9aSWvBVtxcyVJ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kZDQ931WaTx5ksIN.Vk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e03fdBqsORsajV0N2jL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rm78q0er.oAsQGycXcM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i3JJahxy5Ak73blq_V.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LtfIhvRSSEZixEa3CuY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S0KARDd5wGNIXQpXBt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TyYXlNQXoB0APAnfMCa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u2yOcfdri3KU3e97H7z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7NWZScW.T_bP0Dzplqu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8LCAea.XUCs0zS.JqV.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xVXyT5QAwJj2TvS_MbJ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3nqh8POltJD97fH01lm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QTi8u_UpZoOr5aQ.G85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H1GQbI4pWbO7Zm73Ndf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wSMbVobOmAxwWQ_l6Y8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DozA.up9Xr31SzEnbxZ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8XnN.lY4e24cqsw0zL_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4.83Vj.aTR_FV9rEhp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9vMtYSMUPLCqtlI6j4j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ed_l9iGJlU6Z.bb3UuD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1azryi8u5zZ1YnFp._R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4hLi_k5tGu540SS6Hit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y_DdEAlrY2kmwRsPfaU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MGKo4RkyQRBQT8EUqq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EiANJOf9nFumt9IJI8C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qsazb3EWYMTNYHyIUmS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wY93pVrhpAfUWFjRTl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T_ukU7Qf9U9eAPd6nsn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MjmqMjWUrBX2mr5Iqj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0BLHYBQT.rKhOeaU5I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_CzR01SWKKHeUp36N2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EiANJOf9nFumt9IJI8C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zH1T0zHP1j2IDYCa_f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GL4tIPJcOLt1sG2vYq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d2Aov6S3okKlfpfkZRb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6yzB6378dT69hk.aXc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NHkZiIH34BofDL0AB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YHbFq9t87JQcJuwJ3vx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y1g2UEtvcjQNLweE_Q9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7.bZRmwp2FbJp3Q9iMF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0KQCPlKZoq_800NRx9h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qwjvAw3XLocpm0gkg1B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nFi99qbpkjsrsmFUXZc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jyDO96oTe1jQcUakk3i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1kQiR_LP.3W9R56EJi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8528iUuB5N_EOpbcLNB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AK3KY3UR0n3TfOJ4Utq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2Etucmkw.QMjBjniGHG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RkxrxNGdCOC_q3ow7h9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tIHIO36EGKBsU1FX7q.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hjZnTmVC.H8F39Qahng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_2_wITEEzf3A.ZwuC22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PdJwkHyLXSS5Tte17Ze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2uPbLc_zgXcG7KukjRt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B.AaKE04qu7.x_wyTQh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old Coast Health Light Theme 2017">
  <a:themeElements>
    <a:clrScheme name="Gold Coast Health">
      <a:dk1>
        <a:srgbClr val="171616"/>
      </a:dk1>
      <a:lt1>
        <a:srgbClr val="FFFFFF"/>
      </a:lt1>
      <a:dk2>
        <a:srgbClr val="404040"/>
      </a:dk2>
      <a:lt2>
        <a:srgbClr val="E7E6E6"/>
      </a:lt2>
      <a:accent1>
        <a:srgbClr val="003C69"/>
      </a:accent1>
      <a:accent2>
        <a:srgbClr val="006699"/>
      </a:accent2>
      <a:accent3>
        <a:srgbClr val="0099CC"/>
      </a:accent3>
      <a:accent4>
        <a:srgbClr val="BB6F7A"/>
      </a:accent4>
      <a:accent5>
        <a:srgbClr val="2D9F9B"/>
      </a:accent5>
      <a:accent6>
        <a:srgbClr val="FDB933"/>
      </a:accent6>
      <a:hlink>
        <a:srgbClr val="0066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.0031_GCH-AC-16-10-Presentation-light" id="{DEDCCF53-E704-47E4-BFB7-05F6B11B9813}" vid="{939163FF-F7F6-4CF2-B181-6D76F6B15476}"/>
    </a:ext>
  </a:extLst>
</a:theme>
</file>

<file path=ppt/theme/theme2.xml><?xml version="1.0" encoding="utf-8"?>
<a:theme xmlns:a="http://schemas.openxmlformats.org/drawingml/2006/main" name="Gold Coast University Hospital Client Custom">
  <a:themeElements>
    <a:clrScheme name="Gold Coast Health">
      <a:dk1>
        <a:srgbClr val="000000"/>
      </a:dk1>
      <a:lt1>
        <a:srgbClr val="FFFFFF"/>
      </a:lt1>
      <a:dk2>
        <a:srgbClr val="0099CC"/>
      </a:dk2>
      <a:lt2>
        <a:srgbClr val="006699"/>
      </a:lt2>
      <a:accent1>
        <a:srgbClr val="0099CC"/>
      </a:accent1>
      <a:accent2>
        <a:srgbClr val="2C9F9B"/>
      </a:accent2>
      <a:accent3>
        <a:srgbClr val="FCB933"/>
      </a:accent3>
      <a:accent4>
        <a:srgbClr val="E67046"/>
      </a:accent4>
      <a:accent5>
        <a:srgbClr val="404040"/>
      </a:accent5>
      <a:accent6>
        <a:srgbClr val="003C69"/>
      </a:accent6>
      <a:hlink>
        <a:srgbClr val="006699"/>
      </a:hlink>
      <a:folHlink>
        <a:srgbClr val="F57549"/>
      </a:folHlink>
    </a:clrScheme>
    <a:fontScheme name="xx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6599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0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1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2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3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4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5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6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7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8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19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0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1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2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3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4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5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6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7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8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29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3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30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31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32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33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4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5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6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7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8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ppt/theme/themeOverride9.xml><?xml version="1.0" encoding="utf-8"?>
<a:themeOverride xmlns:a="http://schemas.openxmlformats.org/drawingml/2006/main">
  <a:clrScheme name="Gold Coast Health">
    <a:dk1>
      <a:srgbClr val="000000"/>
    </a:dk1>
    <a:lt1>
      <a:srgbClr val="FFFFFF"/>
    </a:lt1>
    <a:dk2>
      <a:srgbClr val="0099CC"/>
    </a:dk2>
    <a:lt2>
      <a:srgbClr val="006699"/>
    </a:lt2>
    <a:accent1>
      <a:srgbClr val="0099CC"/>
    </a:accent1>
    <a:accent2>
      <a:srgbClr val="2C9F9B"/>
    </a:accent2>
    <a:accent3>
      <a:srgbClr val="FCB933"/>
    </a:accent3>
    <a:accent4>
      <a:srgbClr val="E67046"/>
    </a:accent4>
    <a:accent5>
      <a:srgbClr val="404040"/>
    </a:accent5>
    <a:accent6>
      <a:srgbClr val="003C69"/>
    </a:accent6>
    <a:hlink>
      <a:srgbClr val="006699"/>
    </a:hlink>
    <a:folHlink>
      <a:srgbClr val="F5754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_x0023_ xmlns="95b381c7-9932-4fae-8e0e-c74c8a0164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898056BC4A34D96E84EEB4FCAEDC9" ma:contentTypeVersion="40" ma:contentTypeDescription="Create a new document." ma:contentTypeScope="" ma:versionID="b0e575eb0930b254acecadee0809d56c">
  <xsd:schema xmlns:xsd="http://www.w3.org/2001/XMLSchema" xmlns:xs="http://www.w3.org/2001/XMLSchema" xmlns:p="http://schemas.microsoft.com/office/2006/metadata/properties" xmlns:ns1="http://schemas.microsoft.com/sharepoint/v3" xmlns:ns2="95b381c7-9932-4fae-8e0e-c74c8a01642e" xmlns:ns3="c0ec5fd9-b382-4d84-a299-7718d5115dfe" targetNamespace="http://schemas.microsoft.com/office/2006/metadata/properties" ma:root="true" ma:fieldsID="a193c56574699c02eebabb58ec28e339" ns1:_="" ns2:_="" ns3:_="">
    <xsd:import namespace="http://schemas.microsoft.com/sharepoint/v3"/>
    <xsd:import namespace="95b381c7-9932-4fae-8e0e-c74c8a01642e"/>
    <xsd:import namespace="c0ec5fd9-b382-4d84-a299-7718d5115d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dBy" minOccurs="0"/>
                <xsd:element ref="ns2:MediaLengthInSeconds" minOccurs="0"/>
                <xsd:element ref="ns2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0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1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3" nillable="true" ma:displayName="User ratings" ma:description="User ratings for the item" ma:hidden="true" ma:internalName="Ratings">
      <xsd:simpleType>
        <xsd:restriction base="dms:Note"/>
      </xsd:simpleType>
    </xsd:element>
    <xsd:element name="LikedBy" ma:index="24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381c7-9932-4fae-8e0e-c74c8a016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_x0023_" ma:index="26" nillable="true" ma:displayName="#" ma:format="Dropdown" ma:internalName="_x0023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c5fd9-b382-4d84-a299-7718d5115d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955EFA-D0C9-4310-9EF6-03D8B71519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2ED737-2367-4E94-98CC-A087C5EC552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5b381c7-9932-4fae-8e0e-c74c8a01642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0ec5fd9-b382-4d84-a299-7718d5115dfe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7B6545-ED66-42EE-BE12-66DF7DB810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b381c7-9932-4fae-8e0e-c74c8a01642e"/>
    <ds:schemaRef ds:uri="c0ec5fd9-b382-4d84-a299-7718d5115d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1304</Words>
  <Application>Microsoft Office PowerPoint</Application>
  <PresentationFormat>On-screen Show (16:10)</PresentationFormat>
  <Paragraphs>232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Trebuchet MS</vt:lpstr>
      <vt:lpstr>Gold Coast Health Light Theme 2017</vt:lpstr>
      <vt:lpstr>Gold Coast University Hospital Client Custom</vt:lpstr>
      <vt:lpstr>think-cell Slide</vt:lpstr>
      <vt:lpstr>Patient Shuttle Service Initiative</vt:lpstr>
      <vt:lpstr>Patient Transport Service</vt:lpstr>
      <vt:lpstr>Benefits summary</vt:lpstr>
      <vt:lpstr>Value proposition of financial benefits</vt:lpstr>
      <vt:lpstr>Appendix</vt:lpstr>
      <vt:lpstr>Benefit profile and methodology</vt:lpstr>
      <vt:lpstr>Benefit profile and methodology</vt:lpstr>
      <vt:lpstr>Benefit profile and methodology</vt:lpstr>
      <vt:lpstr>Benefit profile and methodology</vt:lpstr>
      <vt:lpstr>Benefit profile and 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title slide with an image included</dc:title>
  <dc:creator>Nicole Fowell</dc:creator>
  <cp:lastModifiedBy>Helena Anne Moore</cp:lastModifiedBy>
  <cp:revision>9</cp:revision>
  <dcterms:created xsi:type="dcterms:W3CDTF">2020-07-23T05:56:26Z</dcterms:created>
  <dcterms:modified xsi:type="dcterms:W3CDTF">2023-05-10T04:35:52Z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0x010100F03898056BC4A34D96E84EEB4FCAEDC9</vt:lpwstr>
  </property>
  <property fmtid="{D5CDD505-2E9C-101B-9397-08002B2CF9AE}" pid="3" name="MSIP_Label_d9f380a9-c126-4aea-9d95-a9d63a3058a6_Enabled">
    <vt:lpwstr>True</vt:lpwstr>
  </property>
  <property fmtid="{D5CDD505-2E9C-101B-9397-08002B2CF9AE}" pid="4" name="MSIP_Label_d9f380a9-c126-4aea-9d95-a9d63a3058a6_SiteId">
    <vt:lpwstr>43fdeb41-087e-4554-acaf-539bd47b4341</vt:lpwstr>
  </property>
  <property fmtid="{D5CDD505-2E9C-101B-9397-08002B2CF9AE}" pid="5" name="MSIP_Label_d9f380a9-c126-4aea-9d95-a9d63a3058a6_Owner">
    <vt:lpwstr>cmarstaeller@qtc.com.au</vt:lpwstr>
  </property>
  <property fmtid="{D5CDD505-2E9C-101B-9397-08002B2CF9AE}" pid="6" name="MSIP_Label_d9f380a9-c126-4aea-9d95-a9d63a3058a6_SetDate">
    <vt:lpwstr>2020-09-21T23:41:50.3713040Z</vt:lpwstr>
  </property>
  <property fmtid="{D5CDD505-2E9C-101B-9397-08002B2CF9AE}" pid="7" name="MSIP_Label_d9f380a9-c126-4aea-9d95-a9d63a3058a6_Name">
    <vt:lpwstr>OFFICIAL</vt:lpwstr>
  </property>
  <property fmtid="{D5CDD505-2E9C-101B-9397-08002B2CF9AE}" pid="8" name="MSIP_Label_d9f380a9-c126-4aea-9d95-a9d63a3058a6_Application">
    <vt:lpwstr>Microsoft Azure Information Protection</vt:lpwstr>
  </property>
  <property fmtid="{D5CDD505-2E9C-101B-9397-08002B2CF9AE}" pid="9" name="MSIP_Label_d9f380a9-c126-4aea-9d95-a9d63a3058a6_ActionId">
    <vt:lpwstr>380db1c4-34bd-4670-b61c-0fa56ae73846</vt:lpwstr>
  </property>
  <property fmtid="{D5CDD505-2E9C-101B-9397-08002B2CF9AE}" pid="10" name="MSIP_Label_d9f380a9-c126-4aea-9d95-a9d63a3058a6_Extended_MSFT_Method">
    <vt:lpwstr>Automatic</vt:lpwstr>
  </property>
  <property fmtid="{D5CDD505-2E9C-101B-9397-08002B2CF9AE}" pid="11" name="Sensitivity">
    <vt:lpwstr>OFFICIAL</vt:lpwstr>
  </property>
</Properties>
</file>